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2" r:id="rId6"/>
    <p:sldId id="263" r:id="rId7"/>
    <p:sldId id="273" r:id="rId8"/>
    <p:sldId id="272" r:id="rId9"/>
    <p:sldId id="274" r:id="rId10"/>
    <p:sldId id="276" r:id="rId11"/>
    <p:sldId id="297" r:id="rId12"/>
    <p:sldId id="293" r:id="rId13"/>
    <p:sldId id="287" r:id="rId14"/>
    <p:sldId id="298" r:id="rId15"/>
    <p:sldId id="288" r:id="rId16"/>
    <p:sldId id="292" r:id="rId17"/>
    <p:sldId id="282" r:id="rId18"/>
    <p:sldId id="303" r:id="rId19"/>
    <p:sldId id="294" r:id="rId20"/>
    <p:sldId id="299" r:id="rId21"/>
    <p:sldId id="300" r:id="rId22"/>
    <p:sldId id="301" r:id="rId23"/>
    <p:sldId id="289" r:id="rId24"/>
    <p:sldId id="295" r:id="rId25"/>
    <p:sldId id="290" r:id="rId26"/>
    <p:sldId id="296" r:id="rId27"/>
    <p:sldId id="291" r:id="rId28"/>
    <p:sldId id="284" r:id="rId29"/>
    <p:sldId id="285" r:id="rId30"/>
    <p:sldId id="286" r:id="rId31"/>
    <p:sldId id="275" r:id="rId32"/>
    <p:sldId id="266" r:id="rId33"/>
    <p:sldId id="267" r:id="rId34"/>
    <p:sldId id="277" r:id="rId35"/>
    <p:sldId id="278" r:id="rId36"/>
    <p:sldId id="281" r:id="rId37"/>
    <p:sldId id="280" r:id="rId38"/>
    <p:sldId id="279" r:id="rId39"/>
    <p:sldId id="283" r:id="rId40"/>
    <p:sldId id="268" r:id="rId41"/>
    <p:sldId id="269" r:id="rId42"/>
    <p:sldId id="270" r:id="rId43"/>
    <p:sldId id="271" r:id="rId44"/>
    <p:sldId id="265" r:id="rId45"/>
    <p:sldId id="264" r:id="rId46"/>
    <p:sldId id="257" r:id="rId47"/>
    <p:sldId id="261" r:id="rId48"/>
    <p:sldId id="258" r:id="rId49"/>
    <p:sldId id="260" r:id="rId50"/>
    <p:sldId id="25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54" autoAdjust="0"/>
    <p:restoredTop sz="94660"/>
  </p:normalViewPr>
  <p:slideViewPr>
    <p:cSldViewPr snapToGrid="0">
      <p:cViewPr varScale="1">
        <p:scale>
          <a:sx n="99" d="100"/>
          <a:sy n="99" d="100"/>
        </p:scale>
        <p:origin x="8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964F51-2DD8-4EF2-8883-3254B986586A}"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172533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64F51-2DD8-4EF2-8883-3254B986586A}"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103604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64F51-2DD8-4EF2-8883-3254B986586A}"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31137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964F51-2DD8-4EF2-8883-3254B986586A}"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69459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964F51-2DD8-4EF2-8883-3254B986586A}"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65948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964F51-2DD8-4EF2-8883-3254B986586A}"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220867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964F51-2DD8-4EF2-8883-3254B986586A}"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332593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964F51-2DD8-4EF2-8883-3254B986586A}"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130350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64F51-2DD8-4EF2-8883-3254B986586A}" type="datetimeFigureOut">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417704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964F51-2DD8-4EF2-8883-3254B986586A}"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28368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964F51-2DD8-4EF2-8883-3254B986586A}"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79885-A72A-43CE-8C1F-03A2A4248F32}" type="slidenum">
              <a:rPr lang="en-US" smtClean="0"/>
              <a:t>‹#›</a:t>
            </a:fld>
            <a:endParaRPr lang="en-US"/>
          </a:p>
        </p:txBody>
      </p:sp>
    </p:spTree>
    <p:extLst>
      <p:ext uri="{BB962C8B-B14F-4D97-AF65-F5344CB8AC3E}">
        <p14:creationId xmlns:p14="http://schemas.microsoft.com/office/powerpoint/2010/main" val="200896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64F51-2DD8-4EF2-8883-3254B986586A}" type="datetimeFigureOut">
              <a:rPr lang="en-US" smtClean="0"/>
              <a:t>11/26/2019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79885-A72A-43CE-8C1F-03A2A4248F32}" type="slidenum">
              <a:rPr lang="en-US" smtClean="0"/>
              <a:t>‹#›</a:t>
            </a:fld>
            <a:endParaRPr lang="en-US"/>
          </a:p>
        </p:txBody>
      </p:sp>
    </p:spTree>
    <p:extLst>
      <p:ext uri="{BB962C8B-B14F-4D97-AF65-F5344CB8AC3E}">
        <p14:creationId xmlns:p14="http://schemas.microsoft.com/office/powerpoint/2010/main" val="2760439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BW1-pE4Xa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en.wikipedia.org/wiki/Indigenous_peoples_of_Mexico#cite_note-inegi.org.mx1-2" TargetMode="External"/><Relationship Id="rId3" Type="http://schemas.openxmlformats.org/officeDocument/2006/relationships/hyperlink" Target="https://en.wikipedia.org/wiki/INEGI" TargetMode="External"/><Relationship Id="rId7" Type="http://schemas.openxmlformats.org/officeDocument/2006/relationships/hyperlink" Target="https://en.wikipedia.org/wiki/Indigenous_peoples_of_Mexico#cite_note-ReferenceC-1" TargetMode="External"/><Relationship Id="rId2" Type="http://schemas.openxmlformats.org/officeDocument/2006/relationships/hyperlink" Target="https://en.wikipedia.org/wiki/National_Commission_for_the_Development_of_Indigenous_Peoples" TargetMode="External"/><Relationship Id="rId1" Type="http://schemas.openxmlformats.org/officeDocument/2006/relationships/slideLayout" Target="../slideLayouts/slideLayout7.xml"/><Relationship Id="rId6" Type="http://schemas.openxmlformats.org/officeDocument/2006/relationships/hyperlink" Target="https://en.wikipedia.org/wiki/Indigenous_peoples_of_Mexico#cite_note-CDI1-5" TargetMode="External"/><Relationship Id="rId5" Type="http://schemas.openxmlformats.org/officeDocument/2006/relationships/hyperlink" Target="https://en.wikipedia.org/wiki/Indigenous_peoples_of_Mexico#cite_note-4" TargetMode="External"/><Relationship Id="rId10" Type="http://schemas.openxmlformats.org/officeDocument/2006/relationships/image" Target="../media/image19.png"/><Relationship Id="rId4" Type="http://schemas.openxmlformats.org/officeDocument/2006/relationships/hyperlink" Target="https://en.wikipedia.org/wiki/Indigenous_peoples_of_Mexico#cite_note-3" TargetMode="External"/><Relationship Id="rId9" Type="http://schemas.openxmlformats.org/officeDocument/2006/relationships/hyperlink" Target="https://en.wikipedia.org/wiki/Indigenous_peoples_of_Mexico#cite_note-:2-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Encuentra</a:t>
            </a:r>
            <a:r>
              <a:rPr lang="en-US" dirty="0" smtClean="0"/>
              <a:t> Cultural:</a:t>
            </a:r>
            <a:endParaRPr lang="en-US" dirty="0"/>
          </a:p>
        </p:txBody>
      </p:sp>
      <p:sp>
        <p:nvSpPr>
          <p:cNvPr id="5" name="Content Placeholder 4"/>
          <p:cNvSpPr>
            <a:spLocks noGrp="1"/>
          </p:cNvSpPr>
          <p:nvPr>
            <p:ph idx="1"/>
          </p:nvPr>
        </p:nvSpPr>
        <p:spPr/>
        <p:txBody>
          <a:bodyPr/>
          <a:lstStyle/>
          <a:p>
            <a:pPr marL="514350" indent="-514350">
              <a:buAutoNum type="arabicPeriod"/>
            </a:pPr>
            <a:r>
              <a:rPr lang="en-US" dirty="0" err="1" smtClean="0"/>
              <a:t>Qué</a:t>
            </a:r>
            <a:r>
              <a:rPr lang="en-US" dirty="0" smtClean="0"/>
              <a:t> </a:t>
            </a:r>
            <a:r>
              <a:rPr lang="en-US" dirty="0" err="1" smtClean="0"/>
              <a:t>te</a:t>
            </a:r>
            <a:r>
              <a:rPr lang="en-US" dirty="0" smtClean="0"/>
              <a:t> </a:t>
            </a:r>
            <a:r>
              <a:rPr lang="en-US" dirty="0" err="1" smtClean="0"/>
              <a:t>acuerdas</a:t>
            </a:r>
            <a:r>
              <a:rPr lang="en-US" dirty="0" smtClean="0"/>
              <a:t> de lo que </a:t>
            </a:r>
            <a:r>
              <a:rPr lang="en-US" dirty="0" err="1" smtClean="0"/>
              <a:t>aprendimos</a:t>
            </a:r>
            <a:r>
              <a:rPr lang="en-US" dirty="0" smtClean="0"/>
              <a:t> </a:t>
            </a:r>
            <a:r>
              <a:rPr lang="en-US" dirty="0" err="1" smtClean="0"/>
              <a:t>sobre</a:t>
            </a:r>
            <a:r>
              <a:rPr lang="en-US" dirty="0" smtClean="0"/>
              <a:t> Argentina? (el </a:t>
            </a:r>
            <a:r>
              <a:rPr lang="en-US" dirty="0" err="1" smtClean="0"/>
              <a:t>tiempo</a:t>
            </a:r>
            <a:r>
              <a:rPr lang="en-US" dirty="0" smtClean="0"/>
              <a:t>/las </a:t>
            </a:r>
            <a:r>
              <a:rPr lang="en-US" dirty="0" err="1" smtClean="0"/>
              <a:t>estaciones</a:t>
            </a:r>
            <a:r>
              <a:rPr lang="en-US" dirty="0" smtClean="0"/>
              <a:t>, la comida, las </a:t>
            </a:r>
            <a:r>
              <a:rPr lang="en-US" dirty="0" err="1" smtClean="0"/>
              <a:t>actividades</a:t>
            </a:r>
            <a:r>
              <a:rPr lang="en-US" dirty="0" smtClean="0"/>
              <a:t> </a:t>
            </a:r>
            <a:r>
              <a:rPr lang="en-US" dirty="0" err="1" smtClean="0"/>
              <a:t>populares</a:t>
            </a:r>
            <a:r>
              <a:rPr lang="en-US" dirty="0" smtClean="0"/>
              <a:t>)</a:t>
            </a:r>
          </a:p>
          <a:p>
            <a:pPr marL="514350" indent="-514350">
              <a:buAutoNum type="arabicPeriod"/>
            </a:pPr>
            <a:r>
              <a:rPr lang="en-US" dirty="0" smtClean="0"/>
              <a:t>¿</a:t>
            </a:r>
            <a:r>
              <a:rPr lang="en-US" dirty="0" err="1" smtClean="0"/>
              <a:t>Qué</a:t>
            </a:r>
            <a:r>
              <a:rPr lang="en-US" dirty="0" smtClean="0"/>
              <a:t> </a:t>
            </a:r>
            <a:r>
              <a:rPr lang="en-US" dirty="0" err="1" smtClean="0"/>
              <a:t>te</a:t>
            </a:r>
            <a:r>
              <a:rPr lang="en-US" dirty="0" smtClean="0"/>
              <a:t> </a:t>
            </a:r>
            <a:r>
              <a:rPr lang="en-US" dirty="0" err="1" smtClean="0"/>
              <a:t>acuerdas</a:t>
            </a:r>
            <a:r>
              <a:rPr lang="en-US" dirty="0" smtClean="0"/>
              <a:t> de Laura </a:t>
            </a:r>
            <a:r>
              <a:rPr lang="en-US" dirty="0" err="1" smtClean="0"/>
              <a:t>Cardón</a:t>
            </a:r>
            <a:r>
              <a:rPr lang="en-US" dirty="0" smtClean="0"/>
              <a:t>?</a:t>
            </a:r>
          </a:p>
          <a:p>
            <a:pPr marL="514350" indent="-514350">
              <a:buAutoNum type="arabicPeriod"/>
            </a:pPr>
            <a:r>
              <a:rPr lang="en-US" dirty="0" smtClean="0"/>
              <a:t>Jorge Luis Borges, Lionel Messi, Mercedes Sosa, El Tango.</a:t>
            </a:r>
          </a:p>
          <a:p>
            <a:pPr marL="514350" indent="-514350">
              <a:buAutoNum type="arabicPeriod"/>
            </a:pPr>
            <a:r>
              <a:rPr lang="en-US" dirty="0" smtClean="0"/>
              <a:t>Pg. 292: Leer de </a:t>
            </a:r>
            <a:r>
              <a:rPr lang="en-US" dirty="0" err="1" smtClean="0"/>
              <a:t>Bariloche</a:t>
            </a:r>
            <a:r>
              <a:rPr lang="en-US" dirty="0" smtClean="0"/>
              <a:t> y </a:t>
            </a:r>
            <a:r>
              <a:rPr lang="en-US" dirty="0" err="1" smtClean="0"/>
              <a:t>terminar</a:t>
            </a:r>
            <a:r>
              <a:rPr lang="en-US" dirty="0" smtClean="0"/>
              <a:t> la pg. 3 del </a:t>
            </a:r>
            <a:r>
              <a:rPr lang="en-US" dirty="0" err="1" smtClean="0"/>
              <a:t>paquete</a:t>
            </a:r>
            <a:endParaRPr lang="en-US" dirty="0" smtClean="0"/>
          </a:p>
          <a:p>
            <a:pPr marL="514350" indent="-514350">
              <a:buAutoNum type="arabicPeriod"/>
            </a:pPr>
            <a:r>
              <a:rPr lang="en-US" dirty="0" smtClean="0"/>
              <a:t>Pg. 5 &amp; 6 del </a:t>
            </a:r>
            <a:r>
              <a:rPr lang="en-US" dirty="0" err="1" smtClean="0"/>
              <a:t>paquete</a:t>
            </a: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636478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3092"/>
            <a:ext cx="6156463" cy="483013"/>
          </a:xfrm>
        </p:spPr>
        <p:txBody>
          <a:bodyPr>
            <a:normAutofit fontScale="90000"/>
          </a:bodyPr>
          <a:lstStyle/>
          <a:p>
            <a:r>
              <a:rPr lang="en-US" dirty="0" smtClean="0"/>
              <a:t>Hoy:</a:t>
            </a:r>
            <a:endParaRPr lang="en-US" dirty="0"/>
          </a:p>
        </p:txBody>
      </p:sp>
      <p:sp>
        <p:nvSpPr>
          <p:cNvPr id="3" name="Content Placeholder 2"/>
          <p:cNvSpPr>
            <a:spLocks noGrp="1"/>
          </p:cNvSpPr>
          <p:nvPr>
            <p:ph idx="1"/>
          </p:nvPr>
        </p:nvSpPr>
        <p:spPr>
          <a:xfrm>
            <a:off x="278295" y="874643"/>
            <a:ext cx="8732539" cy="5302320"/>
          </a:xfrm>
        </p:spPr>
        <p:txBody>
          <a:bodyPr/>
          <a:lstStyle/>
          <a:p>
            <a:pPr marL="514350" indent="-514350">
              <a:buAutoNum type="arabicPeriod"/>
            </a:pPr>
            <a:r>
              <a:rPr lang="en-US" dirty="0" err="1" smtClean="0"/>
              <a:t>Necesitas</a:t>
            </a:r>
            <a:r>
              <a:rPr lang="en-US" dirty="0" smtClean="0"/>
              <a:t> un </a:t>
            </a:r>
            <a:r>
              <a:rPr lang="en-US" dirty="0" err="1" smtClean="0"/>
              <a:t>libro</a:t>
            </a:r>
            <a:r>
              <a:rPr lang="en-US" dirty="0" smtClean="0"/>
              <a:t> (</a:t>
            </a:r>
            <a:r>
              <a:rPr lang="en-US" dirty="0" err="1" smtClean="0"/>
              <a:t>en</a:t>
            </a:r>
            <a:r>
              <a:rPr lang="en-US" dirty="0" smtClean="0"/>
              <a:t> el </a:t>
            </a:r>
            <a:r>
              <a:rPr lang="en-US" dirty="0" err="1" smtClean="0"/>
              <a:t>carrito</a:t>
            </a:r>
            <a:r>
              <a:rPr lang="en-US" dirty="0" smtClean="0"/>
              <a:t> de las </a:t>
            </a:r>
            <a:r>
              <a:rPr lang="en-US" dirty="0" err="1" smtClean="0"/>
              <a:t>computadoras</a:t>
            </a:r>
            <a:r>
              <a:rPr lang="en-US" dirty="0" smtClean="0"/>
              <a:t>)</a:t>
            </a:r>
          </a:p>
          <a:p>
            <a:pPr marL="514350" indent="-514350">
              <a:buAutoNum type="arabicPeriod"/>
            </a:pPr>
            <a:r>
              <a:rPr lang="en-US" dirty="0" err="1" smtClean="0"/>
              <a:t>Situaciones</a:t>
            </a:r>
            <a:r>
              <a:rPr lang="en-US" dirty="0" smtClean="0"/>
              <a:t> con </a:t>
            </a:r>
            <a:r>
              <a:rPr lang="en-US" dirty="0" err="1" smtClean="0"/>
              <a:t>Por</a:t>
            </a:r>
            <a:r>
              <a:rPr lang="en-US" dirty="0" smtClean="0"/>
              <a:t> y Para: ¿</a:t>
            </a:r>
            <a:r>
              <a:rPr lang="en-US" dirty="0" err="1" smtClean="0"/>
              <a:t>Qué</a:t>
            </a:r>
            <a:r>
              <a:rPr lang="en-US" dirty="0" smtClean="0"/>
              <a:t> </a:t>
            </a:r>
            <a:r>
              <a:rPr lang="en-US" dirty="0" err="1" smtClean="0"/>
              <a:t>expresiones</a:t>
            </a:r>
            <a:r>
              <a:rPr lang="en-US" dirty="0" smtClean="0"/>
              <a:t> </a:t>
            </a:r>
            <a:r>
              <a:rPr lang="en-US" dirty="0" err="1" smtClean="0"/>
              <a:t>ya</a:t>
            </a:r>
            <a:r>
              <a:rPr lang="en-US" dirty="0" smtClean="0"/>
              <a:t> </a:t>
            </a:r>
            <a:r>
              <a:rPr lang="en-US" dirty="0" err="1" smtClean="0"/>
              <a:t>sabes</a:t>
            </a:r>
            <a:r>
              <a:rPr lang="en-US" dirty="0" smtClean="0"/>
              <a:t>?</a:t>
            </a:r>
          </a:p>
          <a:p>
            <a:pPr marL="0" indent="0">
              <a:buNone/>
            </a:pPr>
            <a:endParaRPr lang="en-US" dirty="0"/>
          </a:p>
          <a:p>
            <a:pPr marL="514350" indent="-514350">
              <a:buAutoNum type="arabicPeriod"/>
            </a:pPr>
            <a:endParaRPr lang="en-US" dirty="0" smtClean="0"/>
          </a:p>
          <a:p>
            <a:pPr marL="514350" indent="-514350">
              <a:buAutoNum type="arabicPeriod"/>
            </a:pPr>
            <a:endParaRPr lang="en-US" dirty="0"/>
          </a:p>
          <a:p>
            <a:pPr marL="0" indent="0">
              <a:buNone/>
            </a:pPr>
            <a:endParaRPr lang="en-US" dirty="0" smtClean="0"/>
          </a:p>
        </p:txBody>
      </p:sp>
    </p:spTree>
    <p:extLst>
      <p:ext uri="{BB962C8B-B14F-4D97-AF65-F5344CB8AC3E}">
        <p14:creationId xmlns:p14="http://schemas.microsoft.com/office/powerpoint/2010/main" val="1545994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3092"/>
            <a:ext cx="6156463" cy="483013"/>
          </a:xfrm>
        </p:spPr>
        <p:txBody>
          <a:bodyPr>
            <a:normAutofit fontScale="90000"/>
          </a:bodyPr>
          <a:lstStyle/>
          <a:p>
            <a:r>
              <a:rPr lang="en-US" dirty="0" smtClean="0"/>
              <a:t>Hoy:</a:t>
            </a:r>
            <a:endParaRPr lang="en-US" dirty="0"/>
          </a:p>
        </p:txBody>
      </p:sp>
      <p:sp>
        <p:nvSpPr>
          <p:cNvPr id="3" name="Content Placeholder 2"/>
          <p:cNvSpPr>
            <a:spLocks noGrp="1"/>
          </p:cNvSpPr>
          <p:nvPr>
            <p:ph idx="1"/>
          </p:nvPr>
        </p:nvSpPr>
        <p:spPr>
          <a:xfrm>
            <a:off x="278295" y="874643"/>
            <a:ext cx="8732539" cy="5302320"/>
          </a:xfrm>
        </p:spPr>
        <p:txBody>
          <a:bodyPr/>
          <a:lstStyle/>
          <a:p>
            <a:pPr marL="514350" indent="-514350">
              <a:buAutoNum type="arabicPeriod"/>
            </a:pPr>
            <a:r>
              <a:rPr lang="en-US" dirty="0" err="1" smtClean="0"/>
              <a:t>Necesitas</a:t>
            </a:r>
            <a:r>
              <a:rPr lang="en-US" dirty="0" smtClean="0"/>
              <a:t> un </a:t>
            </a:r>
            <a:r>
              <a:rPr lang="en-US" dirty="0" err="1" smtClean="0"/>
              <a:t>libro</a:t>
            </a:r>
            <a:r>
              <a:rPr lang="en-US" dirty="0" smtClean="0"/>
              <a:t> (</a:t>
            </a:r>
            <a:r>
              <a:rPr lang="en-US" dirty="0" err="1" smtClean="0"/>
              <a:t>en</a:t>
            </a:r>
            <a:r>
              <a:rPr lang="en-US" dirty="0" smtClean="0"/>
              <a:t> el </a:t>
            </a:r>
            <a:r>
              <a:rPr lang="en-US" dirty="0" err="1" smtClean="0"/>
              <a:t>carrito</a:t>
            </a:r>
            <a:r>
              <a:rPr lang="en-US" dirty="0" smtClean="0"/>
              <a:t> de las </a:t>
            </a:r>
            <a:r>
              <a:rPr lang="en-US" dirty="0" err="1" smtClean="0"/>
              <a:t>computadoras</a:t>
            </a:r>
            <a:r>
              <a:rPr lang="en-US" dirty="0" smtClean="0"/>
              <a:t>)</a:t>
            </a:r>
          </a:p>
          <a:p>
            <a:pPr marL="514350" indent="-514350">
              <a:buAutoNum type="arabicPeriod"/>
            </a:pPr>
            <a:r>
              <a:rPr lang="en-US" dirty="0" err="1" smtClean="0"/>
              <a:t>Situaciones</a:t>
            </a:r>
            <a:r>
              <a:rPr lang="en-US" dirty="0" smtClean="0"/>
              <a:t> con </a:t>
            </a:r>
            <a:r>
              <a:rPr lang="en-US" dirty="0" err="1" smtClean="0"/>
              <a:t>Por</a:t>
            </a:r>
            <a:r>
              <a:rPr lang="en-US" dirty="0" smtClean="0"/>
              <a:t> y Para: ¿</a:t>
            </a:r>
            <a:r>
              <a:rPr lang="en-US" dirty="0" err="1" smtClean="0"/>
              <a:t>Qué</a:t>
            </a:r>
            <a:r>
              <a:rPr lang="en-US" dirty="0" smtClean="0"/>
              <a:t> </a:t>
            </a:r>
            <a:r>
              <a:rPr lang="en-US" dirty="0" err="1" smtClean="0"/>
              <a:t>expresiones</a:t>
            </a:r>
            <a:r>
              <a:rPr lang="en-US" dirty="0" smtClean="0"/>
              <a:t> </a:t>
            </a:r>
            <a:r>
              <a:rPr lang="en-US" dirty="0" err="1" smtClean="0"/>
              <a:t>ya</a:t>
            </a:r>
            <a:r>
              <a:rPr lang="en-US" dirty="0" smtClean="0"/>
              <a:t> </a:t>
            </a:r>
            <a:r>
              <a:rPr lang="en-US" dirty="0" err="1" smtClean="0"/>
              <a:t>sabes</a:t>
            </a:r>
            <a:r>
              <a:rPr lang="en-US" dirty="0" smtClean="0"/>
              <a:t>?</a:t>
            </a:r>
          </a:p>
          <a:p>
            <a:pPr marL="0" indent="0">
              <a:buNone/>
            </a:pPr>
            <a:endParaRPr lang="en-US" dirty="0"/>
          </a:p>
          <a:p>
            <a:pPr marL="514350" indent="-514350">
              <a:buAutoNum type="arabicPeriod"/>
            </a:pPr>
            <a:endParaRPr lang="en-US" dirty="0" smtClean="0"/>
          </a:p>
          <a:p>
            <a:pPr marL="514350" indent="-514350">
              <a:buAutoNum type="arabicPeriod"/>
            </a:pPr>
            <a:endParaRPr lang="en-US" dirty="0"/>
          </a:p>
          <a:p>
            <a:pPr marL="0" indent="0">
              <a:buNone/>
            </a:pPr>
            <a:endParaRPr lang="en-US" dirty="0" smtClean="0"/>
          </a:p>
        </p:txBody>
      </p:sp>
    </p:spTree>
    <p:extLst>
      <p:ext uri="{BB962C8B-B14F-4D97-AF65-F5344CB8AC3E}">
        <p14:creationId xmlns:p14="http://schemas.microsoft.com/office/powerpoint/2010/main" val="1739371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29842" y="123133"/>
            <a:ext cx="3868340" cy="823912"/>
          </a:xfrm>
        </p:spPr>
        <p:txBody>
          <a:bodyPr/>
          <a:lstStyle/>
          <a:p>
            <a:r>
              <a:rPr lang="en-US" dirty="0" err="1" smtClean="0"/>
              <a:t>Por</a:t>
            </a:r>
            <a:r>
              <a:rPr lang="en-US" dirty="0" smtClean="0"/>
              <a:t> </a:t>
            </a:r>
            <a:endParaRPr lang="en-US" dirty="0"/>
          </a:p>
        </p:txBody>
      </p:sp>
      <p:sp>
        <p:nvSpPr>
          <p:cNvPr id="5" name="Content Placeholder 4"/>
          <p:cNvSpPr>
            <a:spLocks noGrp="1"/>
          </p:cNvSpPr>
          <p:nvPr>
            <p:ph sz="half" idx="2"/>
          </p:nvPr>
        </p:nvSpPr>
        <p:spPr>
          <a:xfrm>
            <a:off x="346231" y="1012054"/>
            <a:ext cx="3710866" cy="5379868"/>
          </a:xfrm>
        </p:spPr>
        <p:txBody>
          <a:bodyPr>
            <a:normAutofit fontScale="70000" lnSpcReduction="20000"/>
          </a:bodyPr>
          <a:lstStyle/>
          <a:p>
            <a:pPr marL="0" indent="0">
              <a:buNone/>
            </a:pPr>
            <a:r>
              <a:rPr lang="en-US" dirty="0" err="1" smtClean="0"/>
              <a:t>Por</a:t>
            </a:r>
            <a:r>
              <a:rPr lang="en-US" dirty="0" smtClean="0"/>
              <a:t> favor</a:t>
            </a:r>
          </a:p>
          <a:p>
            <a:pPr marL="0" indent="0">
              <a:buNone/>
            </a:pPr>
            <a:r>
              <a:rPr lang="en-US" dirty="0" err="1" smtClean="0"/>
              <a:t>Estudié</a:t>
            </a:r>
            <a:r>
              <a:rPr lang="en-US" dirty="0" smtClean="0"/>
              <a:t> </a:t>
            </a:r>
            <a:r>
              <a:rPr lang="en-US" dirty="0" err="1" smtClean="0"/>
              <a:t>por</a:t>
            </a:r>
            <a:r>
              <a:rPr lang="en-US" dirty="0" smtClean="0"/>
              <a:t> 3 horas = duration</a:t>
            </a:r>
          </a:p>
          <a:p>
            <a:pPr marL="0" indent="0">
              <a:buNone/>
            </a:pPr>
            <a:endParaRPr lang="en-US" dirty="0" smtClean="0"/>
          </a:p>
          <a:p>
            <a:pPr marL="0" indent="0">
              <a:buNone/>
            </a:pPr>
            <a:r>
              <a:rPr lang="en-US" dirty="0" smtClean="0"/>
              <a:t>On behalf of</a:t>
            </a:r>
          </a:p>
          <a:p>
            <a:pPr marL="0" indent="0">
              <a:buNone/>
            </a:pPr>
            <a:r>
              <a:rPr lang="en-US" dirty="0" smtClean="0"/>
              <a:t>Exchange = gracias </a:t>
            </a:r>
            <a:r>
              <a:rPr lang="en-US" dirty="0" err="1" smtClean="0"/>
              <a:t>por</a:t>
            </a:r>
            <a:r>
              <a:rPr lang="en-US" dirty="0" smtClean="0"/>
              <a:t>/</a:t>
            </a:r>
            <a:r>
              <a:rPr lang="en-US" dirty="0" err="1" smtClean="0"/>
              <a:t>por</a:t>
            </a:r>
            <a:r>
              <a:rPr lang="en-US" dirty="0" smtClean="0"/>
              <a:t> favor</a:t>
            </a:r>
          </a:p>
          <a:p>
            <a:pPr marL="0" indent="0">
              <a:buNone/>
            </a:pPr>
            <a:endParaRPr lang="en-US" dirty="0"/>
          </a:p>
          <a:p>
            <a:pPr marL="0" indent="0">
              <a:buNone/>
            </a:pPr>
            <a:r>
              <a:rPr lang="en-US" dirty="0" smtClean="0"/>
              <a:t>¿</a:t>
            </a:r>
            <a:r>
              <a:rPr lang="en-US" dirty="0" err="1" smtClean="0"/>
              <a:t>Por</a:t>
            </a:r>
            <a:r>
              <a:rPr lang="en-US" dirty="0" smtClean="0"/>
              <a:t> </a:t>
            </a:r>
            <a:r>
              <a:rPr lang="en-US" dirty="0" err="1" smtClean="0"/>
              <a:t>qué</a:t>
            </a:r>
            <a:r>
              <a:rPr lang="en-US" dirty="0" smtClean="0"/>
              <a:t>?  </a:t>
            </a:r>
            <a:r>
              <a:rPr lang="en-US" dirty="0" err="1" smtClean="0"/>
              <a:t>Porque</a:t>
            </a:r>
            <a:r>
              <a:rPr lang="en-US" dirty="0" smtClean="0"/>
              <a:t>…</a:t>
            </a:r>
          </a:p>
          <a:p>
            <a:pPr marL="0" indent="0">
              <a:buNone/>
            </a:pPr>
            <a:endParaRPr lang="en-US" dirty="0"/>
          </a:p>
          <a:p>
            <a:pPr marL="0" indent="0">
              <a:buNone/>
            </a:pPr>
            <a:r>
              <a:rPr lang="en-US" dirty="0" err="1" smtClean="0"/>
              <a:t>Por</a:t>
            </a:r>
            <a:r>
              <a:rPr lang="en-US" dirty="0" smtClean="0"/>
              <a:t> </a:t>
            </a:r>
            <a:r>
              <a:rPr lang="en-US" dirty="0" err="1" smtClean="0"/>
              <a:t>ejemplo</a:t>
            </a:r>
            <a:endParaRPr lang="en-US" dirty="0" smtClean="0"/>
          </a:p>
          <a:p>
            <a:pPr marL="0" indent="0">
              <a:buNone/>
            </a:pPr>
            <a:endParaRPr lang="en-US" dirty="0"/>
          </a:p>
          <a:p>
            <a:pPr marL="0" indent="0">
              <a:buNone/>
            </a:pPr>
            <a:r>
              <a:rPr lang="en-US" dirty="0" err="1" smtClean="0"/>
              <a:t>Pasar</a:t>
            </a:r>
            <a:r>
              <a:rPr lang="en-US" dirty="0" smtClean="0"/>
              <a:t> </a:t>
            </a:r>
            <a:r>
              <a:rPr lang="en-US" dirty="0" err="1" smtClean="0"/>
              <a:t>por</a:t>
            </a:r>
            <a:r>
              <a:rPr lang="en-US" dirty="0" smtClean="0"/>
              <a:t> la </a:t>
            </a:r>
            <a:r>
              <a:rPr lang="en-US" dirty="0" err="1" smtClean="0"/>
              <a:t>aduana</a:t>
            </a:r>
            <a:r>
              <a:rPr lang="en-US" dirty="0" smtClean="0"/>
              <a:t> (through/by/movement)</a:t>
            </a:r>
          </a:p>
          <a:p>
            <a:pPr marL="0" indent="0">
              <a:buNone/>
            </a:pPr>
            <a:r>
              <a:rPr lang="en-US" dirty="0" err="1" smtClean="0"/>
              <a:t>Por</a:t>
            </a:r>
            <a:r>
              <a:rPr lang="en-US" dirty="0" smtClean="0"/>
              <a:t> fin</a:t>
            </a:r>
          </a:p>
          <a:p>
            <a:pPr marL="0" indent="0">
              <a:buNone/>
            </a:pPr>
            <a:endParaRPr lang="en-US" dirty="0"/>
          </a:p>
          <a:p>
            <a:pPr marL="0" indent="0">
              <a:buNone/>
            </a:pPr>
            <a:r>
              <a:rPr lang="en-US" dirty="0" err="1" smtClean="0"/>
              <a:t>Por</a:t>
            </a:r>
            <a:r>
              <a:rPr lang="en-US" dirty="0" smtClean="0"/>
              <a:t> </a:t>
            </a:r>
            <a:r>
              <a:rPr lang="en-US" dirty="0" err="1" smtClean="0"/>
              <a:t>primera</a:t>
            </a:r>
            <a:r>
              <a:rPr lang="en-US" dirty="0" smtClean="0"/>
              <a:t> </a:t>
            </a:r>
            <a:r>
              <a:rPr lang="en-US" dirty="0" err="1" smtClean="0"/>
              <a:t>vez</a:t>
            </a:r>
            <a:endParaRPr lang="en-US" dirty="0" smtClean="0"/>
          </a:p>
          <a:p>
            <a:pPr marL="0" indent="0">
              <a:buNone/>
            </a:pPr>
            <a:endParaRPr lang="en-US" dirty="0" smtClean="0"/>
          </a:p>
          <a:p>
            <a:pPr marL="0" indent="0">
              <a:buNone/>
            </a:pPr>
            <a:endParaRPr lang="en-US" dirty="0"/>
          </a:p>
        </p:txBody>
      </p:sp>
      <p:sp>
        <p:nvSpPr>
          <p:cNvPr id="6" name="Text Placeholder 5"/>
          <p:cNvSpPr>
            <a:spLocks noGrp="1"/>
          </p:cNvSpPr>
          <p:nvPr>
            <p:ph type="body" sz="quarter" idx="3"/>
          </p:nvPr>
        </p:nvSpPr>
        <p:spPr>
          <a:xfrm>
            <a:off x="4700172" y="123133"/>
            <a:ext cx="3887391" cy="823912"/>
          </a:xfrm>
        </p:spPr>
        <p:txBody>
          <a:bodyPr/>
          <a:lstStyle/>
          <a:p>
            <a:r>
              <a:rPr lang="en-US" dirty="0" smtClean="0"/>
              <a:t>Para </a:t>
            </a:r>
            <a:endParaRPr lang="en-US" dirty="0"/>
          </a:p>
        </p:txBody>
      </p:sp>
      <p:sp>
        <p:nvSpPr>
          <p:cNvPr id="7" name="Content Placeholder 6"/>
          <p:cNvSpPr>
            <a:spLocks noGrp="1"/>
          </p:cNvSpPr>
          <p:nvPr>
            <p:ph sz="quarter" idx="4"/>
          </p:nvPr>
        </p:nvSpPr>
        <p:spPr>
          <a:xfrm>
            <a:off x="4589755" y="1012054"/>
            <a:ext cx="3926786" cy="5177609"/>
          </a:xfrm>
        </p:spPr>
        <p:txBody>
          <a:bodyPr>
            <a:normAutofit fontScale="85000" lnSpcReduction="20000"/>
          </a:bodyPr>
          <a:lstStyle/>
          <a:p>
            <a:pPr marL="0" indent="0">
              <a:buNone/>
            </a:pPr>
            <a:r>
              <a:rPr lang="en-US" dirty="0" smtClean="0"/>
              <a:t>Para </a:t>
            </a:r>
            <a:r>
              <a:rPr lang="en-US" dirty="0" err="1" smtClean="0"/>
              <a:t>trabajar</a:t>
            </a:r>
            <a:endParaRPr lang="en-US" dirty="0" smtClean="0"/>
          </a:p>
          <a:p>
            <a:pPr marL="0" indent="0">
              <a:buNone/>
            </a:pPr>
            <a:r>
              <a:rPr lang="en-US" dirty="0" smtClean="0"/>
              <a:t>(in order to)</a:t>
            </a:r>
          </a:p>
          <a:p>
            <a:pPr marL="0" indent="0">
              <a:buNone/>
            </a:pPr>
            <a:r>
              <a:rPr lang="en-US" dirty="0" err="1" smtClean="0"/>
              <a:t>Necesito</a:t>
            </a:r>
            <a:r>
              <a:rPr lang="en-US" dirty="0" smtClean="0"/>
              <a:t> </a:t>
            </a:r>
            <a:r>
              <a:rPr lang="en-US" dirty="0" err="1" smtClean="0"/>
              <a:t>lentes</a:t>
            </a:r>
            <a:r>
              <a:rPr lang="en-US" dirty="0" smtClean="0"/>
              <a:t> para leer  = in order to </a:t>
            </a:r>
          </a:p>
          <a:p>
            <a:pPr marL="0" indent="0">
              <a:buNone/>
            </a:pPr>
            <a:r>
              <a:rPr lang="en-US" dirty="0" smtClean="0"/>
              <a:t>Due date </a:t>
            </a:r>
          </a:p>
          <a:p>
            <a:pPr marL="0" indent="0">
              <a:buNone/>
            </a:pPr>
            <a:endParaRPr lang="en-US" dirty="0"/>
          </a:p>
          <a:p>
            <a:pPr marL="0" indent="0">
              <a:buNone/>
            </a:pPr>
            <a:r>
              <a:rPr lang="en-US" dirty="0" err="1" smtClean="0"/>
              <a:t>Una</a:t>
            </a:r>
            <a:r>
              <a:rPr lang="en-US" dirty="0" smtClean="0"/>
              <a:t> mesa para 2 personas</a:t>
            </a:r>
          </a:p>
          <a:p>
            <a:pPr marL="0" indent="0">
              <a:buNone/>
            </a:pPr>
            <a:r>
              <a:rPr lang="en-US" dirty="0" err="1" smtClean="0"/>
              <a:t>Salir</a:t>
            </a:r>
            <a:r>
              <a:rPr lang="en-US" dirty="0" smtClean="0"/>
              <a:t> para las Vegas =destination</a:t>
            </a:r>
          </a:p>
          <a:p>
            <a:pPr marL="0" indent="0">
              <a:buNone/>
            </a:pPr>
            <a:endParaRPr lang="en-US" dirty="0"/>
          </a:p>
          <a:p>
            <a:pPr marL="0" indent="0">
              <a:buNone/>
            </a:pPr>
            <a:r>
              <a:rPr lang="en-US" dirty="0" smtClean="0"/>
              <a:t>¡</a:t>
            </a:r>
            <a:r>
              <a:rPr lang="en-US" dirty="0" err="1" smtClean="0"/>
              <a:t>Es</a:t>
            </a:r>
            <a:r>
              <a:rPr lang="en-US" dirty="0" smtClean="0"/>
              <a:t> para </a:t>
            </a:r>
            <a:r>
              <a:rPr lang="en-US" dirty="0" err="1" smtClean="0"/>
              <a:t>mí</a:t>
            </a:r>
            <a:r>
              <a:rPr lang="en-US" dirty="0" smtClean="0"/>
              <a:t>!  GIFT = Destination/purpose</a:t>
            </a:r>
          </a:p>
          <a:p>
            <a:pPr marL="0" indent="0">
              <a:buNone/>
            </a:pPr>
            <a:r>
              <a:rPr lang="en-US" dirty="0" err="1" smtClean="0"/>
              <a:t>Mi</a:t>
            </a:r>
            <a:r>
              <a:rPr lang="en-US" dirty="0" smtClean="0"/>
              <a:t> </a:t>
            </a:r>
            <a:r>
              <a:rPr lang="en-US" dirty="0" err="1" smtClean="0"/>
              <a:t>cuaderno</a:t>
            </a:r>
            <a:r>
              <a:rPr lang="en-US" dirty="0" smtClean="0"/>
              <a:t> </a:t>
            </a:r>
            <a:r>
              <a:rPr lang="en-US" dirty="0" err="1" smtClean="0"/>
              <a:t>es</a:t>
            </a:r>
            <a:r>
              <a:rPr lang="en-US" dirty="0" smtClean="0"/>
              <a:t> para </a:t>
            </a:r>
            <a:r>
              <a:rPr lang="en-US" dirty="0" err="1" smtClean="0"/>
              <a:t>papeles</a:t>
            </a:r>
            <a:r>
              <a:rPr lang="en-US" dirty="0" smtClean="0"/>
              <a:t>.</a:t>
            </a:r>
          </a:p>
          <a:p>
            <a:pPr marL="0" indent="0">
              <a:buNone/>
            </a:pPr>
            <a:r>
              <a:rPr lang="en-US" dirty="0" smtClean="0"/>
              <a:t>PURPOSE/destination</a:t>
            </a:r>
          </a:p>
          <a:p>
            <a:pPr marL="0" indent="0">
              <a:buNone/>
            </a:pPr>
            <a:endParaRPr lang="en-US" dirty="0"/>
          </a:p>
        </p:txBody>
      </p:sp>
    </p:spTree>
    <p:extLst>
      <p:ext uri="{BB962C8B-B14F-4D97-AF65-F5344CB8AC3E}">
        <p14:creationId xmlns:p14="http://schemas.microsoft.com/office/powerpoint/2010/main" val="800535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29842" y="642476"/>
            <a:ext cx="3868340" cy="823912"/>
          </a:xfrm>
        </p:spPr>
        <p:txBody>
          <a:bodyPr/>
          <a:lstStyle/>
          <a:p>
            <a:r>
              <a:rPr lang="en-US" dirty="0" err="1" smtClean="0"/>
              <a:t>Por</a:t>
            </a:r>
            <a:r>
              <a:rPr lang="en-US" dirty="0" smtClean="0"/>
              <a:t> (through/movement)</a:t>
            </a:r>
            <a:endParaRPr lang="en-US" dirty="0"/>
          </a:p>
        </p:txBody>
      </p:sp>
      <p:sp>
        <p:nvSpPr>
          <p:cNvPr id="5" name="Content Placeholder 4"/>
          <p:cNvSpPr>
            <a:spLocks noGrp="1"/>
          </p:cNvSpPr>
          <p:nvPr>
            <p:ph sz="half" idx="2"/>
          </p:nvPr>
        </p:nvSpPr>
        <p:spPr>
          <a:xfrm>
            <a:off x="523783" y="1681163"/>
            <a:ext cx="3974399" cy="4508500"/>
          </a:xfrm>
        </p:spPr>
        <p:txBody>
          <a:bodyPr/>
          <a:lstStyle/>
          <a:p>
            <a:pPr marL="0" indent="0">
              <a:buNone/>
            </a:pPr>
            <a:r>
              <a:rPr lang="en-US" dirty="0" smtClean="0"/>
              <a:t>¿</a:t>
            </a:r>
            <a:r>
              <a:rPr lang="en-US" dirty="0" err="1" smtClean="0"/>
              <a:t>Por</a:t>
            </a:r>
            <a:r>
              <a:rPr lang="en-US" dirty="0" smtClean="0"/>
              <a:t> </a:t>
            </a:r>
            <a:r>
              <a:rPr lang="en-US" dirty="0" err="1" smtClean="0"/>
              <a:t>qué</a:t>
            </a:r>
            <a:r>
              <a:rPr lang="en-US" dirty="0" smtClean="0"/>
              <a:t>? </a:t>
            </a:r>
            <a:r>
              <a:rPr lang="en-US" dirty="0" err="1" smtClean="0"/>
              <a:t>Porque</a:t>
            </a:r>
            <a:r>
              <a:rPr lang="en-US" dirty="0" smtClean="0"/>
              <a:t>…</a:t>
            </a:r>
          </a:p>
          <a:p>
            <a:pPr marL="0" indent="0">
              <a:buNone/>
            </a:pPr>
            <a:r>
              <a:rPr lang="en-US" dirty="0" err="1" smtClean="0"/>
              <a:t>Por</a:t>
            </a:r>
            <a:r>
              <a:rPr lang="en-US" dirty="0" smtClean="0"/>
              <a:t> favor (as favor)</a:t>
            </a:r>
          </a:p>
          <a:p>
            <a:pPr marL="0" indent="0">
              <a:buNone/>
            </a:pPr>
            <a:r>
              <a:rPr lang="en-US" dirty="0" err="1" smtClean="0"/>
              <a:t>Pasar</a:t>
            </a:r>
            <a:r>
              <a:rPr lang="en-US" dirty="0" smtClean="0"/>
              <a:t> </a:t>
            </a:r>
            <a:r>
              <a:rPr lang="en-US" dirty="0" err="1" smtClean="0"/>
              <a:t>por</a:t>
            </a:r>
            <a:r>
              <a:rPr lang="en-US" dirty="0" smtClean="0"/>
              <a:t> (through)</a:t>
            </a:r>
          </a:p>
          <a:p>
            <a:pPr marL="0" indent="0">
              <a:buNone/>
            </a:pPr>
            <a:endParaRPr lang="en-US" dirty="0"/>
          </a:p>
          <a:p>
            <a:pPr marL="0" indent="0">
              <a:buNone/>
            </a:pPr>
            <a:r>
              <a:rPr lang="en-US" dirty="0" err="1" smtClean="0"/>
              <a:t>Dormir</a:t>
            </a:r>
            <a:r>
              <a:rPr lang="en-US" dirty="0" smtClean="0"/>
              <a:t> </a:t>
            </a:r>
            <a:r>
              <a:rPr lang="en-US" dirty="0" err="1" smtClean="0"/>
              <a:t>por</a:t>
            </a:r>
            <a:r>
              <a:rPr lang="en-US" dirty="0" smtClean="0"/>
              <a:t> 3 horas (duration)</a:t>
            </a:r>
          </a:p>
          <a:p>
            <a:pPr marL="0" indent="0">
              <a:buNone/>
            </a:pPr>
            <a:r>
              <a:rPr lang="en-US" dirty="0" err="1" smtClean="0"/>
              <a:t>Hablar</a:t>
            </a:r>
            <a:r>
              <a:rPr lang="en-US" dirty="0" smtClean="0"/>
              <a:t> </a:t>
            </a:r>
            <a:r>
              <a:rPr lang="en-US" dirty="0" err="1" smtClean="0"/>
              <a:t>por</a:t>
            </a:r>
            <a:r>
              <a:rPr lang="en-US" dirty="0" smtClean="0"/>
              <a:t> </a:t>
            </a:r>
            <a:r>
              <a:rPr lang="en-US" dirty="0" err="1" smtClean="0"/>
              <a:t>una</a:t>
            </a:r>
            <a:r>
              <a:rPr lang="en-US" dirty="0" smtClean="0"/>
              <a:t> persona = on behalf</a:t>
            </a:r>
          </a:p>
          <a:p>
            <a:pPr marL="0" indent="0">
              <a:buNone/>
            </a:pPr>
            <a:endParaRPr lang="en-US" dirty="0"/>
          </a:p>
        </p:txBody>
      </p:sp>
      <p:sp>
        <p:nvSpPr>
          <p:cNvPr id="6" name="Text Placeholder 5"/>
          <p:cNvSpPr>
            <a:spLocks noGrp="1"/>
          </p:cNvSpPr>
          <p:nvPr>
            <p:ph type="body" sz="quarter" idx="3"/>
          </p:nvPr>
        </p:nvSpPr>
        <p:spPr>
          <a:xfrm>
            <a:off x="4407208" y="749864"/>
            <a:ext cx="3887391" cy="823912"/>
          </a:xfrm>
        </p:spPr>
        <p:txBody>
          <a:bodyPr/>
          <a:lstStyle/>
          <a:p>
            <a:r>
              <a:rPr lang="en-US" dirty="0" smtClean="0"/>
              <a:t>Para (destination)</a:t>
            </a:r>
            <a:endParaRPr lang="en-US" dirty="0"/>
          </a:p>
        </p:txBody>
      </p:sp>
      <p:sp>
        <p:nvSpPr>
          <p:cNvPr id="7" name="Content Placeholder 6"/>
          <p:cNvSpPr>
            <a:spLocks noGrp="1"/>
          </p:cNvSpPr>
          <p:nvPr>
            <p:ph sz="quarter" idx="4"/>
          </p:nvPr>
        </p:nvSpPr>
        <p:spPr>
          <a:xfrm>
            <a:off x="4332304" y="1788551"/>
            <a:ext cx="4184238" cy="4401112"/>
          </a:xfrm>
        </p:spPr>
        <p:txBody>
          <a:bodyPr/>
          <a:lstStyle/>
          <a:p>
            <a:pPr marL="0" indent="0">
              <a:buNone/>
            </a:pPr>
            <a:r>
              <a:rPr lang="en-US" dirty="0" smtClean="0"/>
              <a:t>Para </a:t>
            </a:r>
            <a:r>
              <a:rPr lang="en-US" dirty="0" err="1" smtClean="0"/>
              <a:t>mí</a:t>
            </a:r>
            <a:r>
              <a:rPr lang="en-US" dirty="0" smtClean="0"/>
              <a:t> (destination/opinion)</a:t>
            </a:r>
          </a:p>
          <a:p>
            <a:pPr marL="0" indent="0">
              <a:buNone/>
            </a:pPr>
            <a:r>
              <a:rPr lang="en-US" dirty="0" smtClean="0"/>
              <a:t>Para 2 personas (purpose)</a:t>
            </a:r>
          </a:p>
          <a:p>
            <a:pPr marL="0" indent="0">
              <a:buNone/>
            </a:pPr>
            <a:endParaRPr lang="en-US" dirty="0"/>
          </a:p>
        </p:txBody>
      </p:sp>
    </p:spTree>
    <p:extLst>
      <p:ext uri="{BB962C8B-B14F-4D97-AF65-F5344CB8AC3E}">
        <p14:creationId xmlns:p14="http://schemas.microsoft.com/office/powerpoint/2010/main" val="1106935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5287"/>
            <a:ext cx="7886700" cy="537750"/>
          </a:xfrm>
        </p:spPr>
        <p:txBody>
          <a:bodyPr>
            <a:normAutofit fontScale="90000"/>
          </a:bodyPr>
          <a:lstStyle/>
          <a:p>
            <a:r>
              <a:rPr lang="en-US" dirty="0" smtClean="0"/>
              <a:t>Hoy:</a:t>
            </a:r>
            <a:endParaRPr lang="en-US" dirty="0"/>
          </a:p>
        </p:txBody>
      </p:sp>
      <p:sp>
        <p:nvSpPr>
          <p:cNvPr id="4" name="Content Placeholder 3"/>
          <p:cNvSpPr>
            <a:spLocks noGrp="1"/>
          </p:cNvSpPr>
          <p:nvPr>
            <p:ph idx="1"/>
          </p:nvPr>
        </p:nvSpPr>
        <p:spPr>
          <a:xfrm>
            <a:off x="437322" y="1007165"/>
            <a:ext cx="8078028" cy="5169798"/>
          </a:xfrm>
        </p:spPr>
        <p:txBody>
          <a:bodyPr/>
          <a:lstStyle/>
          <a:p>
            <a:pPr marL="0" indent="0">
              <a:buNone/>
            </a:pPr>
            <a:r>
              <a:rPr lang="en-US" dirty="0" err="1" smtClean="0"/>
              <a:t>Mirar</a:t>
            </a:r>
            <a:r>
              <a:rPr lang="en-US" dirty="0" smtClean="0"/>
              <a:t>: video pg. 323: listen for ideas/vocab</a:t>
            </a:r>
          </a:p>
          <a:p>
            <a:pPr marL="0" indent="0">
              <a:buNone/>
            </a:pPr>
            <a:r>
              <a:rPr lang="en-US" dirty="0" smtClean="0"/>
              <a:t>Leer pg. 14 </a:t>
            </a:r>
            <a:r>
              <a:rPr lang="en-US" dirty="0" err="1" smtClean="0"/>
              <a:t>turismo</a:t>
            </a:r>
            <a:r>
              <a:rPr lang="en-US" dirty="0" smtClean="0"/>
              <a:t> </a:t>
            </a:r>
            <a:r>
              <a:rPr lang="en-US" dirty="0" err="1" smtClean="0"/>
              <a:t>comunitario</a:t>
            </a:r>
            <a:r>
              <a:rPr lang="en-US" dirty="0" smtClean="0"/>
              <a:t>  (324)</a:t>
            </a:r>
          </a:p>
          <a:p>
            <a:pPr marL="0" indent="0">
              <a:buNone/>
            </a:pPr>
            <a:r>
              <a:rPr lang="en-US" dirty="0" smtClean="0"/>
              <a:t>Leer pg. 16  </a:t>
            </a:r>
            <a:r>
              <a:rPr lang="en-US" dirty="0" err="1" smtClean="0"/>
              <a:t>alojamiento</a:t>
            </a:r>
            <a:r>
              <a:rPr lang="en-US" dirty="0" smtClean="0"/>
              <a:t> (325)</a:t>
            </a:r>
          </a:p>
          <a:p>
            <a:pPr marL="0" indent="0">
              <a:buNone/>
            </a:pPr>
            <a:r>
              <a:rPr lang="en-US" dirty="0" err="1" smtClean="0"/>
              <a:t>Vocabulario</a:t>
            </a:r>
            <a:r>
              <a:rPr lang="en-US" dirty="0" smtClean="0"/>
              <a:t>, pg. 15 + 327</a:t>
            </a:r>
          </a:p>
          <a:p>
            <a:pPr marL="0" indent="0">
              <a:buNone/>
            </a:pPr>
            <a:r>
              <a:rPr lang="en-US" dirty="0" err="1" smtClean="0"/>
              <a:t>Conversar</a:t>
            </a:r>
            <a:r>
              <a:rPr lang="en-US" dirty="0" smtClean="0"/>
              <a:t>: pg. 17 (328)</a:t>
            </a:r>
          </a:p>
          <a:p>
            <a:pPr marL="0" indent="0">
              <a:buNone/>
            </a:pPr>
            <a:r>
              <a:rPr lang="en-US" dirty="0" err="1"/>
              <a:t>Escuchar</a:t>
            </a:r>
            <a:r>
              <a:rPr lang="en-US" dirty="0"/>
              <a:t>: pg. 332 </a:t>
            </a:r>
            <a:r>
              <a:rPr lang="en-US" dirty="0" err="1"/>
              <a:t>fotos</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98189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Hoy (11/27) (12/2)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What are some examples of respectful, sustainable tourism?</a:t>
            </a:r>
          </a:p>
          <a:p>
            <a:pPr marL="0" indent="0">
              <a:buNone/>
            </a:pPr>
            <a:r>
              <a:rPr lang="en-US" dirty="0" smtClean="0"/>
              <a:t>What are some benefits and negatives about staying in a </a:t>
            </a:r>
            <a:r>
              <a:rPr lang="en-US" dirty="0" smtClean="0"/>
              <a:t>casa de </a:t>
            </a:r>
            <a:r>
              <a:rPr lang="en-US" dirty="0" err="1" smtClean="0"/>
              <a:t>familia</a:t>
            </a:r>
            <a:r>
              <a:rPr lang="en-US" dirty="0" smtClean="0"/>
              <a:t>?</a:t>
            </a:r>
          </a:p>
          <a:p>
            <a:pPr marL="0" indent="0">
              <a:buNone/>
            </a:pPr>
            <a:r>
              <a:rPr lang="en-US" dirty="0" err="1" smtClean="0"/>
              <a:t>Conversar</a:t>
            </a:r>
            <a:r>
              <a:rPr lang="en-US" dirty="0"/>
              <a:t>: pg. 17 (328)</a:t>
            </a:r>
          </a:p>
          <a:p>
            <a:pPr marL="0" indent="0">
              <a:buNone/>
            </a:pPr>
            <a:r>
              <a:rPr lang="en-US" dirty="0" err="1"/>
              <a:t>Escuchar</a:t>
            </a:r>
            <a:r>
              <a:rPr lang="en-US" dirty="0"/>
              <a:t>: pg. 332 </a:t>
            </a:r>
            <a:r>
              <a:rPr lang="en-US" dirty="0" err="1" smtClean="0"/>
              <a:t>fotos</a:t>
            </a:r>
            <a:endParaRPr lang="en-US" dirty="0" smtClean="0"/>
          </a:p>
          <a:p>
            <a:pPr marL="0" indent="0">
              <a:buNone/>
            </a:pPr>
            <a:r>
              <a:rPr lang="en-US" dirty="0" err="1" smtClean="0"/>
              <a:t>Observar</a:t>
            </a:r>
            <a:r>
              <a:rPr lang="en-US" dirty="0" smtClean="0"/>
              <a:t>: </a:t>
            </a:r>
            <a:r>
              <a:rPr lang="en-US" dirty="0" err="1" smtClean="0"/>
              <a:t>los</a:t>
            </a:r>
            <a:r>
              <a:rPr lang="en-US" dirty="0" smtClean="0"/>
              <a:t> </a:t>
            </a:r>
            <a:r>
              <a:rPr lang="en-US" dirty="0" err="1" smtClean="0"/>
              <a:t>verbos</a:t>
            </a:r>
            <a:r>
              <a:rPr lang="en-US" dirty="0" smtClean="0"/>
              <a:t> con </a:t>
            </a:r>
            <a:r>
              <a:rPr lang="en-US" dirty="0" err="1" smtClean="0"/>
              <a:t>cambios</a:t>
            </a:r>
            <a:r>
              <a:rPr lang="en-US" dirty="0" smtClean="0"/>
              <a:t> de </a:t>
            </a:r>
            <a:r>
              <a:rPr lang="en-US" dirty="0" err="1" smtClean="0"/>
              <a:t>raíz</a:t>
            </a:r>
            <a:endParaRPr lang="en-US" dirty="0" smtClean="0"/>
          </a:p>
          <a:p>
            <a:pPr marL="0" indent="0">
              <a:buNone/>
            </a:pPr>
            <a:r>
              <a:rPr lang="en-US" dirty="0" err="1" smtClean="0"/>
              <a:t>Doy</a:t>
            </a:r>
            <a:r>
              <a:rPr lang="en-US" dirty="0" smtClean="0"/>
              <a:t> gracias </a:t>
            </a:r>
            <a:r>
              <a:rPr lang="en-US" dirty="0" err="1" smtClean="0"/>
              <a:t>por</a:t>
            </a:r>
            <a:r>
              <a:rPr lang="en-US" dirty="0" smtClean="0"/>
              <a:t>….</a:t>
            </a:r>
          </a:p>
          <a:p>
            <a:pPr marL="0" indent="0">
              <a:buNone/>
            </a:pPr>
            <a:r>
              <a:rPr lang="en-US" dirty="0" err="1" smtClean="0"/>
              <a:t>Paquetes</a:t>
            </a:r>
            <a:r>
              <a:rPr lang="en-US" dirty="0" smtClean="0"/>
              <a:t> </a:t>
            </a:r>
            <a:r>
              <a:rPr lang="en-US" dirty="0" err="1" smtClean="0"/>
              <a:t>blancos</a:t>
            </a:r>
            <a:r>
              <a:rPr lang="en-US" dirty="0" smtClean="0"/>
              <a:t> y </a:t>
            </a:r>
            <a:r>
              <a:rPr lang="en-US" dirty="0" err="1" smtClean="0"/>
              <a:t>amarillos</a:t>
            </a:r>
            <a:endParaRPr lang="en-US" dirty="0" smtClean="0"/>
          </a:p>
          <a:p>
            <a:pPr marL="0" indent="0">
              <a:buNone/>
            </a:pPr>
            <a:r>
              <a:rPr lang="en-US" dirty="0" smtClean="0"/>
              <a:t>surveys</a:t>
            </a:r>
            <a:endParaRPr lang="en-US" dirty="0"/>
          </a:p>
          <a:p>
            <a:endParaRPr lang="en-US" dirty="0"/>
          </a:p>
        </p:txBody>
      </p:sp>
    </p:spTree>
    <p:extLst>
      <p:ext uri="{BB962C8B-B14F-4D97-AF65-F5344CB8AC3E}">
        <p14:creationId xmlns:p14="http://schemas.microsoft.com/office/powerpoint/2010/main" val="163500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714" y="221941"/>
            <a:ext cx="7050534" cy="678635"/>
          </a:xfrm>
        </p:spPr>
        <p:txBody>
          <a:bodyPr>
            <a:normAutofit fontScale="90000"/>
          </a:bodyPr>
          <a:lstStyle/>
          <a:p>
            <a:r>
              <a:rPr lang="en-US" dirty="0" smtClean="0"/>
              <a:t>El </a:t>
            </a:r>
            <a:r>
              <a:rPr lang="en-US" dirty="0" err="1" smtClean="0"/>
              <a:t>turismo</a:t>
            </a:r>
            <a:r>
              <a:rPr lang="en-US" dirty="0" smtClean="0"/>
              <a:t> </a:t>
            </a:r>
            <a:r>
              <a:rPr lang="en-US" dirty="0" err="1" smtClean="0"/>
              <a:t>comunitario</a:t>
            </a:r>
            <a:r>
              <a:rPr lang="en-US" dirty="0" smtClean="0"/>
              <a:t>:</a:t>
            </a:r>
            <a:endParaRPr lang="en-US" dirty="0"/>
          </a:p>
        </p:txBody>
      </p:sp>
      <p:sp>
        <p:nvSpPr>
          <p:cNvPr id="3" name="Content Placeholder 2"/>
          <p:cNvSpPr>
            <a:spLocks noGrp="1"/>
          </p:cNvSpPr>
          <p:nvPr>
            <p:ph idx="1"/>
          </p:nvPr>
        </p:nvSpPr>
        <p:spPr>
          <a:xfrm>
            <a:off x="506027" y="1074198"/>
            <a:ext cx="8194090" cy="5468645"/>
          </a:xfrm>
        </p:spPr>
        <p:txBody>
          <a:bodyPr>
            <a:normAutofit fontScale="92500" lnSpcReduction="20000"/>
          </a:bodyPr>
          <a:lstStyle/>
          <a:p>
            <a:r>
              <a:rPr lang="en-US" dirty="0" smtClean="0"/>
              <a:t>Tourists participate in everyday activities (</a:t>
            </a:r>
            <a:r>
              <a:rPr lang="en-US" dirty="0" err="1" smtClean="0"/>
              <a:t>actividades</a:t>
            </a:r>
            <a:r>
              <a:rPr lang="en-US" dirty="0" smtClean="0"/>
              <a:t> </a:t>
            </a:r>
            <a:r>
              <a:rPr lang="en-US" dirty="0" err="1" smtClean="0"/>
              <a:t>cotidianas</a:t>
            </a:r>
            <a:r>
              <a:rPr lang="en-US" dirty="0" smtClean="0"/>
              <a:t>)</a:t>
            </a:r>
          </a:p>
          <a:p>
            <a:r>
              <a:rPr lang="en-US" dirty="0" smtClean="0"/>
              <a:t>Tourists can live in casas de </a:t>
            </a:r>
            <a:r>
              <a:rPr lang="en-US" dirty="0" err="1" smtClean="0"/>
              <a:t>familia</a:t>
            </a:r>
            <a:r>
              <a:rPr lang="en-US" dirty="0" smtClean="0"/>
              <a:t>, live with the family and prepare dinner</a:t>
            </a:r>
          </a:p>
          <a:p>
            <a:r>
              <a:rPr lang="en-US" dirty="0" smtClean="0"/>
              <a:t>Like air </a:t>
            </a:r>
            <a:r>
              <a:rPr lang="en-US" dirty="0" err="1" smtClean="0"/>
              <a:t>bnb</a:t>
            </a:r>
            <a:r>
              <a:rPr lang="en-US" dirty="0" smtClean="0"/>
              <a:t> but with the people!</a:t>
            </a:r>
          </a:p>
          <a:p>
            <a:r>
              <a:rPr lang="en-US" dirty="0" smtClean="0"/>
              <a:t>Help with community work</a:t>
            </a:r>
          </a:p>
          <a:p>
            <a:r>
              <a:rPr lang="en-US" dirty="0" smtClean="0"/>
              <a:t>New experience for tourists</a:t>
            </a:r>
          </a:p>
          <a:p>
            <a:r>
              <a:rPr lang="en-US" dirty="0" smtClean="0"/>
              <a:t>Benefits for tourist: more immersed in culture, learn how to cook traditional meals, learn every day life actions, learn life experiences/lessons about living elsewhere, maybe learn some language, newfound appreciation for what you have, incorporate what you learned, cheaper</a:t>
            </a:r>
          </a:p>
          <a:p>
            <a:r>
              <a:rPr lang="en-US" dirty="0" smtClean="0"/>
              <a:t>Benefit the community: </a:t>
            </a:r>
            <a:r>
              <a:rPr lang="en-US" dirty="0" err="1" smtClean="0"/>
              <a:t>dinero</a:t>
            </a:r>
            <a:r>
              <a:rPr lang="en-US" dirty="0" smtClean="0"/>
              <a:t>! Benefit economy, get help with community tasks/cooking, they learn about other cultures, maybe learn some language, technology, word of mouth promotion</a:t>
            </a:r>
          </a:p>
          <a:p>
            <a:endParaRPr lang="en-US" dirty="0"/>
          </a:p>
        </p:txBody>
      </p:sp>
    </p:spTree>
    <p:extLst>
      <p:ext uri="{BB962C8B-B14F-4D97-AF65-F5344CB8AC3E}">
        <p14:creationId xmlns:p14="http://schemas.microsoft.com/office/powerpoint/2010/main" val="333904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714" y="221941"/>
            <a:ext cx="7050534" cy="678635"/>
          </a:xfrm>
        </p:spPr>
        <p:txBody>
          <a:bodyPr>
            <a:normAutofit fontScale="90000"/>
          </a:bodyPr>
          <a:lstStyle/>
          <a:p>
            <a:r>
              <a:rPr lang="en-US" dirty="0" smtClean="0"/>
              <a:t>El </a:t>
            </a:r>
            <a:r>
              <a:rPr lang="en-US" dirty="0" err="1" smtClean="0"/>
              <a:t>turismo</a:t>
            </a:r>
            <a:r>
              <a:rPr lang="en-US" dirty="0" smtClean="0"/>
              <a:t> </a:t>
            </a:r>
            <a:r>
              <a:rPr lang="en-US" dirty="0" err="1" smtClean="0"/>
              <a:t>comunitario</a:t>
            </a:r>
            <a:r>
              <a:rPr lang="en-US" dirty="0" smtClean="0"/>
              <a:t>:</a:t>
            </a:r>
            <a:endParaRPr lang="en-US" dirty="0"/>
          </a:p>
        </p:txBody>
      </p:sp>
      <p:sp>
        <p:nvSpPr>
          <p:cNvPr id="3" name="Content Placeholder 2"/>
          <p:cNvSpPr>
            <a:spLocks noGrp="1"/>
          </p:cNvSpPr>
          <p:nvPr>
            <p:ph idx="1"/>
          </p:nvPr>
        </p:nvSpPr>
        <p:spPr>
          <a:xfrm>
            <a:off x="506027" y="1074198"/>
            <a:ext cx="8194090" cy="5468645"/>
          </a:xfrm>
        </p:spPr>
        <p:txBody>
          <a:bodyPr>
            <a:normAutofit/>
          </a:bodyPr>
          <a:lstStyle/>
          <a:p>
            <a:endParaRPr lang="en-US" dirty="0" smtClean="0"/>
          </a:p>
          <a:p>
            <a:r>
              <a:rPr lang="en-US" dirty="0" smtClean="0"/>
              <a:t>Tourists participate in activities at the community: </a:t>
            </a:r>
            <a:r>
              <a:rPr lang="en-US" dirty="0" err="1" smtClean="0"/>
              <a:t>actividades</a:t>
            </a:r>
            <a:r>
              <a:rPr lang="en-US" dirty="0" smtClean="0"/>
              <a:t> </a:t>
            </a:r>
            <a:r>
              <a:rPr lang="en-US" dirty="0" err="1" smtClean="0"/>
              <a:t>cotidianas</a:t>
            </a:r>
            <a:r>
              <a:rPr lang="en-US" dirty="0" smtClean="0"/>
              <a:t> (everyday)</a:t>
            </a:r>
          </a:p>
          <a:p>
            <a:r>
              <a:rPr lang="en-US" dirty="0" smtClean="0"/>
              <a:t>specific to rural regions</a:t>
            </a:r>
          </a:p>
          <a:p>
            <a:r>
              <a:rPr lang="en-US" dirty="0" smtClean="0"/>
              <a:t>Tourists learn about the culture of the community</a:t>
            </a:r>
          </a:p>
          <a:p>
            <a:r>
              <a:rPr lang="en-US" dirty="0" smtClean="0"/>
              <a:t>Tourists live with the people in  casa de </a:t>
            </a:r>
            <a:r>
              <a:rPr lang="en-US" dirty="0" err="1" smtClean="0"/>
              <a:t>familia</a:t>
            </a:r>
            <a:endParaRPr lang="en-US" dirty="0" smtClean="0"/>
          </a:p>
          <a:p>
            <a:r>
              <a:rPr lang="en-US" dirty="0" smtClean="0"/>
              <a:t>They help make food</a:t>
            </a:r>
          </a:p>
          <a:p>
            <a:endParaRPr lang="en-US" dirty="0"/>
          </a:p>
        </p:txBody>
      </p:sp>
    </p:spTree>
    <p:extLst>
      <p:ext uri="{BB962C8B-B14F-4D97-AF65-F5344CB8AC3E}">
        <p14:creationId xmlns:p14="http://schemas.microsoft.com/office/powerpoint/2010/main" val="111662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794" y="109444"/>
            <a:ext cx="7886700" cy="840467"/>
          </a:xfrm>
        </p:spPr>
        <p:txBody>
          <a:bodyPr/>
          <a:lstStyle/>
          <a:p>
            <a:r>
              <a:rPr lang="en-US" dirty="0" smtClean="0"/>
              <a:t>Las casas de </a:t>
            </a:r>
            <a:r>
              <a:rPr lang="en-US" dirty="0" err="1" smtClean="0"/>
              <a:t>familia</a:t>
            </a:r>
            <a:r>
              <a:rPr lang="en-US" dirty="0" smtClean="0"/>
              <a:t>:</a:t>
            </a:r>
            <a:endParaRPr lang="en-US" dirty="0"/>
          </a:p>
        </p:txBody>
      </p:sp>
      <p:sp>
        <p:nvSpPr>
          <p:cNvPr id="3" name="Content Placeholder 2"/>
          <p:cNvSpPr>
            <a:spLocks noGrp="1"/>
          </p:cNvSpPr>
          <p:nvPr>
            <p:ph idx="1"/>
          </p:nvPr>
        </p:nvSpPr>
        <p:spPr>
          <a:xfrm>
            <a:off x="435006" y="949911"/>
            <a:ext cx="8080344" cy="4836434"/>
          </a:xfrm>
        </p:spPr>
        <p:txBody>
          <a:bodyPr/>
          <a:lstStyle/>
          <a:p>
            <a:r>
              <a:rPr lang="en-US" dirty="0" err="1" smtClean="0"/>
              <a:t>Quedar</a:t>
            </a:r>
            <a:r>
              <a:rPr lang="en-US" dirty="0" smtClean="0"/>
              <a:t> se= to stay (location).  Me </a:t>
            </a:r>
            <a:r>
              <a:rPr lang="en-US" dirty="0" err="1" smtClean="0"/>
              <a:t>quedé</a:t>
            </a:r>
            <a:endParaRPr lang="en-US" dirty="0" smtClean="0"/>
          </a:p>
          <a:p>
            <a:pPr marL="0" indent="0">
              <a:buNone/>
            </a:pPr>
            <a:r>
              <a:rPr lang="en-US" dirty="0" smtClean="0"/>
              <a:t>Like Air B&amp;B but the family stays there too. Un </a:t>
            </a:r>
            <a:r>
              <a:rPr lang="en-US" dirty="0" err="1" smtClean="0"/>
              <a:t>turista</a:t>
            </a:r>
            <a:r>
              <a:rPr lang="en-US" dirty="0" smtClean="0"/>
              <a:t>/</a:t>
            </a:r>
            <a:r>
              <a:rPr lang="en-US" dirty="0" err="1" smtClean="0"/>
              <a:t>viajero</a:t>
            </a:r>
            <a:r>
              <a:rPr lang="en-US" dirty="0" smtClean="0"/>
              <a:t> se </a:t>
            </a:r>
            <a:r>
              <a:rPr lang="en-US" dirty="0" err="1" smtClean="0"/>
              <a:t>queda</a:t>
            </a:r>
            <a:r>
              <a:rPr lang="en-US" dirty="0" smtClean="0"/>
              <a:t> </a:t>
            </a:r>
            <a:r>
              <a:rPr lang="en-US" dirty="0" err="1" smtClean="0"/>
              <a:t>en</a:t>
            </a:r>
            <a:r>
              <a:rPr lang="en-US" dirty="0" smtClean="0"/>
              <a:t> la  casa de un </a:t>
            </a:r>
            <a:r>
              <a:rPr lang="en-US" dirty="0" err="1" smtClean="0"/>
              <a:t>grupo</a:t>
            </a:r>
            <a:r>
              <a:rPr lang="en-US" dirty="0" smtClean="0"/>
              <a:t> de personas de la </a:t>
            </a:r>
            <a:r>
              <a:rPr lang="en-US" dirty="0" err="1" smtClean="0"/>
              <a:t>comunidad</a:t>
            </a:r>
            <a:r>
              <a:rPr lang="en-US" dirty="0" smtClean="0"/>
              <a:t>.</a:t>
            </a:r>
          </a:p>
          <a:p>
            <a:pPr marL="0" indent="0">
              <a:buNone/>
            </a:pPr>
            <a:r>
              <a:rPr lang="en-US" dirty="0" smtClean="0"/>
              <a:t>La casa: 1-3 </a:t>
            </a:r>
            <a:r>
              <a:rPr lang="en-US" dirty="0" err="1" smtClean="0"/>
              <a:t>habitaciones</a:t>
            </a:r>
            <a:r>
              <a:rPr lang="en-US" dirty="0" smtClean="0"/>
              <a:t> para </a:t>
            </a:r>
            <a:r>
              <a:rPr lang="en-US" dirty="0" err="1" smtClean="0"/>
              <a:t>los</a:t>
            </a:r>
            <a:r>
              <a:rPr lang="en-US" dirty="0" smtClean="0"/>
              <a:t> </a:t>
            </a:r>
            <a:r>
              <a:rPr lang="en-US" dirty="0" err="1" smtClean="0"/>
              <a:t>viajeros</a:t>
            </a:r>
            <a:r>
              <a:rPr lang="en-US" dirty="0" smtClean="0"/>
              <a:t>. El </a:t>
            </a:r>
            <a:r>
              <a:rPr lang="en-US" dirty="0" err="1" smtClean="0"/>
              <a:t>baño</a:t>
            </a:r>
            <a:r>
              <a:rPr lang="en-US" dirty="0" smtClean="0"/>
              <a:t> </a:t>
            </a:r>
            <a:r>
              <a:rPr lang="en-US" dirty="0" err="1" smtClean="0"/>
              <a:t>compartido</a:t>
            </a:r>
            <a:r>
              <a:rPr lang="en-US" dirty="0" smtClean="0"/>
              <a:t>.</a:t>
            </a:r>
            <a:endParaRPr lang="en-US" dirty="0"/>
          </a:p>
        </p:txBody>
      </p:sp>
    </p:spTree>
    <p:extLst>
      <p:ext uri="{BB962C8B-B14F-4D97-AF65-F5344CB8AC3E}">
        <p14:creationId xmlns:p14="http://schemas.microsoft.com/office/powerpoint/2010/main" val="1253934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660134"/>
              </p:ext>
            </p:extLst>
          </p:nvPr>
        </p:nvGraphicFramePr>
        <p:xfrm>
          <a:off x="639190" y="417250"/>
          <a:ext cx="7750207" cy="6149306"/>
        </p:xfrm>
        <a:graphic>
          <a:graphicData uri="http://schemas.openxmlformats.org/drawingml/2006/table">
            <a:tbl>
              <a:tblPr firstRow="1" bandRow="1">
                <a:tableStyleId>{5C22544A-7EE6-4342-B048-85BDC9FD1C3A}</a:tableStyleId>
              </a:tblPr>
              <a:tblGrid>
                <a:gridCol w="1685243">
                  <a:extLst>
                    <a:ext uri="{9D8B030D-6E8A-4147-A177-3AD203B41FA5}">
                      <a16:colId xmlns:a16="http://schemas.microsoft.com/office/drawing/2014/main" val="1424777464"/>
                    </a:ext>
                  </a:extLst>
                </a:gridCol>
                <a:gridCol w="3065807">
                  <a:extLst>
                    <a:ext uri="{9D8B030D-6E8A-4147-A177-3AD203B41FA5}">
                      <a16:colId xmlns:a16="http://schemas.microsoft.com/office/drawing/2014/main" val="3156542799"/>
                    </a:ext>
                  </a:extLst>
                </a:gridCol>
                <a:gridCol w="2999157">
                  <a:extLst>
                    <a:ext uri="{9D8B030D-6E8A-4147-A177-3AD203B41FA5}">
                      <a16:colId xmlns:a16="http://schemas.microsoft.com/office/drawing/2014/main" val="2429254521"/>
                    </a:ext>
                  </a:extLst>
                </a:gridCol>
              </a:tblGrid>
              <a:tr h="845786">
                <a:tc>
                  <a:txBody>
                    <a:bodyPr/>
                    <a:lstStyle/>
                    <a:p>
                      <a:endParaRPr lang="en-US" sz="1600" dirty="0"/>
                    </a:p>
                  </a:txBody>
                  <a:tcPr/>
                </a:tc>
                <a:tc>
                  <a:txBody>
                    <a:bodyPr/>
                    <a:lstStyle/>
                    <a:p>
                      <a:r>
                        <a:rPr lang="en-US" sz="1600" dirty="0" smtClean="0"/>
                        <a:t>Hotel</a:t>
                      </a:r>
                      <a:endParaRPr lang="en-US" sz="1600" dirty="0"/>
                    </a:p>
                  </a:txBody>
                  <a:tcPr/>
                </a:tc>
                <a:tc>
                  <a:txBody>
                    <a:bodyPr/>
                    <a:lstStyle/>
                    <a:p>
                      <a:r>
                        <a:rPr lang="en-US" sz="1600" dirty="0" smtClean="0"/>
                        <a:t>Casa de </a:t>
                      </a:r>
                      <a:r>
                        <a:rPr lang="en-US" sz="1600" dirty="0" err="1" smtClean="0"/>
                        <a:t>familia</a:t>
                      </a:r>
                      <a:endParaRPr lang="en-US" sz="1600" dirty="0"/>
                    </a:p>
                  </a:txBody>
                  <a:tcPr/>
                </a:tc>
                <a:extLst>
                  <a:ext uri="{0D108BD9-81ED-4DB2-BD59-A6C34878D82A}">
                    <a16:rowId xmlns:a16="http://schemas.microsoft.com/office/drawing/2014/main" val="1003460190"/>
                  </a:ext>
                </a:extLst>
              </a:tr>
              <a:tr h="2378012">
                <a:tc>
                  <a:txBody>
                    <a:bodyPr/>
                    <a:lstStyle/>
                    <a:p>
                      <a:r>
                        <a:rPr lang="en-US" sz="1600" dirty="0" err="1" smtClean="0"/>
                        <a:t>Positivos</a:t>
                      </a:r>
                      <a:endParaRPr lang="en-US" sz="1600" dirty="0"/>
                    </a:p>
                  </a:txBody>
                  <a:tcPr/>
                </a:tc>
                <a:tc>
                  <a:txBody>
                    <a:bodyPr/>
                    <a:lstStyle/>
                    <a:p>
                      <a:r>
                        <a:rPr lang="en-US" sz="1600" dirty="0" err="1" smtClean="0"/>
                        <a:t>En</a:t>
                      </a:r>
                      <a:r>
                        <a:rPr lang="en-US" sz="1600" baseline="0" dirty="0" smtClean="0"/>
                        <a:t> la ciudad</a:t>
                      </a:r>
                    </a:p>
                    <a:p>
                      <a:r>
                        <a:rPr lang="en-US" sz="1600" baseline="0" dirty="0" err="1" smtClean="0"/>
                        <a:t>Muchas</a:t>
                      </a:r>
                      <a:r>
                        <a:rPr lang="en-US" sz="1600" baseline="0" dirty="0" smtClean="0"/>
                        <a:t> </a:t>
                      </a:r>
                      <a:r>
                        <a:rPr lang="en-US" sz="1600" baseline="0" dirty="0" err="1" smtClean="0"/>
                        <a:t>opciones</a:t>
                      </a:r>
                      <a:endParaRPr lang="en-US" sz="1600" baseline="0" dirty="0" smtClean="0"/>
                    </a:p>
                    <a:p>
                      <a:r>
                        <a:rPr lang="en-US" sz="1600" baseline="0" dirty="0" err="1" smtClean="0"/>
                        <a:t>Desayuno</a:t>
                      </a:r>
                      <a:r>
                        <a:rPr lang="en-US" sz="1600" baseline="0" dirty="0" smtClean="0"/>
                        <a:t> </a:t>
                      </a:r>
                      <a:r>
                        <a:rPr lang="en-US" sz="1600" baseline="0" dirty="0" err="1" smtClean="0"/>
                        <a:t>incluido</a:t>
                      </a:r>
                      <a:endParaRPr lang="en-US" sz="1600" baseline="0" dirty="0" smtClean="0"/>
                    </a:p>
                    <a:p>
                      <a:r>
                        <a:rPr lang="en-US" sz="1600" baseline="0" dirty="0" err="1" smtClean="0"/>
                        <a:t>Jabón</a:t>
                      </a:r>
                      <a:r>
                        <a:rPr lang="en-US" sz="1600" baseline="0" dirty="0" smtClean="0"/>
                        <a:t> y </a:t>
                      </a:r>
                      <a:r>
                        <a:rPr lang="en-US" sz="1600" baseline="0" dirty="0" err="1" smtClean="0"/>
                        <a:t>champú</a:t>
                      </a:r>
                      <a:r>
                        <a:rPr lang="en-US" sz="1600" baseline="0" dirty="0" smtClean="0"/>
                        <a:t> gratis/</a:t>
                      </a:r>
                      <a:r>
                        <a:rPr lang="en-US" sz="1600" baseline="0" dirty="0" err="1" smtClean="0"/>
                        <a:t>complimentaria</a:t>
                      </a:r>
                      <a:endParaRPr lang="en-US" sz="1600" baseline="0" dirty="0" smtClean="0"/>
                    </a:p>
                    <a:p>
                      <a:r>
                        <a:rPr lang="en-US" sz="1600" baseline="0" dirty="0" smtClean="0"/>
                        <a:t>Hay  </a:t>
                      </a:r>
                      <a:r>
                        <a:rPr lang="en-US" sz="1600" baseline="0" dirty="0" err="1" smtClean="0"/>
                        <a:t>piscina</a:t>
                      </a:r>
                      <a:endParaRPr lang="en-US" sz="1600" baseline="0" dirty="0" smtClean="0"/>
                    </a:p>
                    <a:p>
                      <a:r>
                        <a:rPr lang="en-US" sz="1600" baseline="0" dirty="0" smtClean="0"/>
                        <a:t>La </a:t>
                      </a:r>
                      <a:r>
                        <a:rPr lang="en-US" sz="1600" baseline="0" dirty="0" err="1" smtClean="0"/>
                        <a:t>privacidad</a:t>
                      </a:r>
                      <a:r>
                        <a:rPr lang="en-US" sz="1600" baseline="0" dirty="0" smtClean="0"/>
                        <a:t> / </a:t>
                      </a:r>
                      <a:r>
                        <a:rPr lang="en-US" sz="1600" baseline="0" dirty="0" err="1" smtClean="0"/>
                        <a:t>baño</a:t>
                      </a:r>
                      <a:r>
                        <a:rPr lang="en-US" sz="1600" baseline="0" dirty="0" smtClean="0"/>
                        <a:t> </a:t>
                      </a:r>
                      <a:r>
                        <a:rPr lang="en-US" sz="1600" baseline="0" dirty="0" err="1" smtClean="0"/>
                        <a:t>privado</a:t>
                      </a:r>
                      <a:endParaRPr lang="en-US" sz="1600" baseline="0" dirty="0" smtClean="0"/>
                    </a:p>
                    <a:p>
                      <a:r>
                        <a:rPr lang="en-US" sz="1600" baseline="0" dirty="0" smtClean="0"/>
                        <a:t>La </a:t>
                      </a:r>
                      <a:r>
                        <a:rPr lang="en-US" sz="1600" baseline="0" dirty="0" err="1" smtClean="0"/>
                        <a:t>cama</a:t>
                      </a:r>
                      <a:r>
                        <a:rPr lang="en-US" sz="1600" baseline="0" dirty="0" smtClean="0"/>
                        <a:t> </a:t>
                      </a:r>
                      <a:r>
                        <a:rPr lang="en-US" sz="1600" baseline="0" dirty="0" err="1" smtClean="0"/>
                        <a:t>cómoda</a:t>
                      </a:r>
                      <a:endParaRPr lang="en-US" sz="1600" baseline="0" dirty="0" smtClean="0"/>
                    </a:p>
                    <a:p>
                      <a:r>
                        <a:rPr lang="en-US" sz="1600" baseline="0" dirty="0" err="1" smtClean="0"/>
                        <a:t>Servicio</a:t>
                      </a:r>
                      <a:r>
                        <a:rPr lang="en-US" sz="1600" baseline="0" dirty="0" smtClean="0"/>
                        <a:t> de la </a:t>
                      </a:r>
                      <a:r>
                        <a:rPr lang="en-US" sz="1600" baseline="0" dirty="0" err="1" smtClean="0"/>
                        <a:t>habitación</a:t>
                      </a:r>
                      <a:r>
                        <a:rPr lang="en-US" sz="1600" baseline="0" dirty="0" smtClean="0"/>
                        <a:t> y de la </a:t>
                      </a:r>
                      <a:r>
                        <a:rPr lang="en-US" sz="1600" baseline="0" dirty="0" err="1" smtClean="0"/>
                        <a:t>limpieza</a:t>
                      </a:r>
                      <a:endParaRPr lang="en-US" sz="1600" baseline="0" dirty="0" smtClean="0"/>
                    </a:p>
                    <a:p>
                      <a:r>
                        <a:rPr lang="en-US" sz="1600" dirty="0" err="1" smtClean="0"/>
                        <a:t>Restaurantes</a:t>
                      </a:r>
                      <a:r>
                        <a:rPr lang="en-US" sz="1600" dirty="0" smtClean="0"/>
                        <a:t> </a:t>
                      </a:r>
                      <a:r>
                        <a:rPr lang="en-US" sz="1600" dirty="0" err="1" smtClean="0"/>
                        <a:t>elegantes</a:t>
                      </a:r>
                      <a:endParaRPr lang="en-US" sz="1600" dirty="0"/>
                    </a:p>
                  </a:txBody>
                  <a:tcPr/>
                </a:tc>
                <a:tc>
                  <a:txBody>
                    <a:bodyPr/>
                    <a:lstStyle/>
                    <a:p>
                      <a:r>
                        <a:rPr lang="en-US" sz="1600" dirty="0" err="1" smtClean="0"/>
                        <a:t>Ambiente</a:t>
                      </a:r>
                      <a:r>
                        <a:rPr lang="en-US" sz="1600" baseline="0" dirty="0" smtClean="0"/>
                        <a:t> Bueno</a:t>
                      </a:r>
                    </a:p>
                    <a:p>
                      <a:r>
                        <a:rPr lang="en-US" sz="1600" baseline="0" dirty="0" smtClean="0"/>
                        <a:t>No cuesta mucho </a:t>
                      </a:r>
                      <a:r>
                        <a:rPr lang="en-US" sz="1600" baseline="0" dirty="0" err="1" smtClean="0"/>
                        <a:t>dinero</a:t>
                      </a:r>
                      <a:r>
                        <a:rPr lang="en-US" sz="1600" baseline="0" dirty="0" smtClean="0"/>
                        <a:t> = </a:t>
                      </a:r>
                      <a:r>
                        <a:rPr lang="en-US" sz="1600" baseline="0" dirty="0" err="1" smtClean="0"/>
                        <a:t>barato</a:t>
                      </a:r>
                      <a:endParaRPr lang="en-US" sz="1600" baseline="0" dirty="0" smtClean="0"/>
                    </a:p>
                    <a:p>
                      <a:r>
                        <a:rPr lang="en-US" sz="1600" baseline="0" dirty="0" err="1" smtClean="0"/>
                        <a:t>Una</a:t>
                      </a:r>
                      <a:r>
                        <a:rPr lang="en-US" sz="1600" baseline="0" dirty="0" smtClean="0"/>
                        <a:t> </a:t>
                      </a:r>
                      <a:r>
                        <a:rPr lang="en-US" sz="1600" baseline="0" dirty="0" err="1" smtClean="0"/>
                        <a:t>experiencia</a:t>
                      </a:r>
                      <a:r>
                        <a:rPr lang="en-US" sz="1600" baseline="0" dirty="0" smtClean="0"/>
                        <a:t> cultural</a:t>
                      </a:r>
                    </a:p>
                    <a:p>
                      <a:r>
                        <a:rPr lang="en-US" sz="1600" baseline="0" dirty="0" err="1" smtClean="0"/>
                        <a:t>Conoces</a:t>
                      </a:r>
                      <a:r>
                        <a:rPr lang="en-US" sz="1600" baseline="0" dirty="0" smtClean="0"/>
                        <a:t> a </a:t>
                      </a:r>
                      <a:r>
                        <a:rPr lang="en-US" sz="1600" baseline="0" dirty="0" err="1" smtClean="0"/>
                        <a:t>nueva</a:t>
                      </a:r>
                      <a:r>
                        <a:rPr lang="en-US" sz="1600" baseline="0" dirty="0" smtClean="0"/>
                        <a:t> </a:t>
                      </a:r>
                      <a:r>
                        <a:rPr lang="en-US" sz="1600" baseline="0" dirty="0" err="1" smtClean="0"/>
                        <a:t>gente</a:t>
                      </a:r>
                      <a:endParaRPr lang="en-US" sz="1600" baseline="0" dirty="0" smtClean="0"/>
                    </a:p>
                    <a:p>
                      <a:r>
                        <a:rPr lang="en-US" sz="1600" baseline="0" dirty="0" err="1" smtClean="0"/>
                        <a:t>Hacer</a:t>
                      </a:r>
                      <a:r>
                        <a:rPr lang="en-US" sz="1600" baseline="0" dirty="0" smtClean="0"/>
                        <a:t> </a:t>
                      </a:r>
                      <a:r>
                        <a:rPr lang="en-US" sz="1600" baseline="0" dirty="0" err="1" smtClean="0"/>
                        <a:t>Nuevos</a:t>
                      </a:r>
                      <a:r>
                        <a:rPr lang="en-US" sz="1600" baseline="0" dirty="0" smtClean="0"/>
                        <a:t> amigos</a:t>
                      </a:r>
                    </a:p>
                    <a:p>
                      <a:r>
                        <a:rPr lang="en-US" sz="1600" baseline="0" dirty="0" err="1" smtClean="0"/>
                        <a:t>Aprender</a:t>
                      </a:r>
                      <a:endParaRPr lang="en-US" sz="1600" baseline="0" dirty="0" smtClean="0"/>
                    </a:p>
                    <a:p>
                      <a:endParaRPr lang="en-US" sz="1600" dirty="0"/>
                    </a:p>
                  </a:txBody>
                  <a:tcPr/>
                </a:tc>
                <a:extLst>
                  <a:ext uri="{0D108BD9-81ED-4DB2-BD59-A6C34878D82A}">
                    <a16:rowId xmlns:a16="http://schemas.microsoft.com/office/drawing/2014/main" val="703017072"/>
                  </a:ext>
                </a:extLst>
              </a:tr>
              <a:tr h="2378012">
                <a:tc>
                  <a:txBody>
                    <a:bodyPr/>
                    <a:lstStyle/>
                    <a:p>
                      <a:r>
                        <a:rPr lang="en-US" sz="1600" dirty="0" err="1" smtClean="0"/>
                        <a:t>Negativos</a:t>
                      </a:r>
                      <a:endParaRPr lang="en-US" sz="1600" dirty="0"/>
                    </a:p>
                  </a:txBody>
                  <a:tcPr/>
                </a:tc>
                <a:tc>
                  <a:txBody>
                    <a:bodyPr/>
                    <a:lstStyle/>
                    <a:p>
                      <a:pPr marL="0" indent="0">
                        <a:buNone/>
                      </a:pPr>
                      <a:r>
                        <a:rPr lang="en-US" sz="1600" dirty="0" smtClean="0"/>
                        <a:t>Mucho </a:t>
                      </a:r>
                      <a:r>
                        <a:rPr lang="en-US" sz="1600" dirty="0" err="1" smtClean="0"/>
                        <a:t>dinero</a:t>
                      </a:r>
                      <a:r>
                        <a:rPr lang="en-US" sz="1600" dirty="0" smtClean="0"/>
                        <a:t> = </a:t>
                      </a:r>
                      <a:r>
                        <a:rPr lang="en-US" sz="1600" dirty="0" err="1" smtClean="0"/>
                        <a:t>caro</a:t>
                      </a:r>
                      <a:endParaRPr lang="en-US" sz="1600" dirty="0" smtClean="0"/>
                    </a:p>
                    <a:p>
                      <a:pPr marL="0" indent="0">
                        <a:buNone/>
                      </a:pPr>
                      <a:r>
                        <a:rPr lang="en-US" sz="1600" dirty="0" smtClean="0"/>
                        <a:t>No </a:t>
                      </a:r>
                      <a:r>
                        <a:rPr lang="en-US" sz="1600" dirty="0" err="1" smtClean="0"/>
                        <a:t>aprender</a:t>
                      </a:r>
                      <a:r>
                        <a:rPr lang="en-US" sz="1600" dirty="0" smtClean="0"/>
                        <a:t> = no </a:t>
                      </a:r>
                      <a:r>
                        <a:rPr lang="en-US" sz="1600" dirty="0" err="1" smtClean="0"/>
                        <a:t>experiencia</a:t>
                      </a:r>
                      <a:r>
                        <a:rPr lang="en-US" sz="1600" dirty="0" smtClean="0"/>
                        <a:t> cultural</a:t>
                      </a:r>
                    </a:p>
                    <a:p>
                      <a:pPr marL="0" indent="0">
                        <a:buNone/>
                      </a:pPr>
                      <a:r>
                        <a:rPr lang="en-US" sz="1600" dirty="0" smtClean="0"/>
                        <a:t>La comida </a:t>
                      </a:r>
                      <a:r>
                        <a:rPr lang="en-US" sz="1600" dirty="0" err="1" smtClean="0"/>
                        <a:t>puede</a:t>
                      </a:r>
                      <a:r>
                        <a:rPr lang="en-US" sz="1600" dirty="0" smtClean="0"/>
                        <a:t> </a:t>
                      </a:r>
                      <a:r>
                        <a:rPr lang="en-US" sz="1600" dirty="0" err="1" smtClean="0"/>
                        <a:t>ser</a:t>
                      </a:r>
                      <a:r>
                        <a:rPr lang="en-US" sz="1600" dirty="0" smtClean="0"/>
                        <a:t> mala</a:t>
                      </a:r>
                    </a:p>
                    <a:p>
                      <a:pPr marL="0" indent="0">
                        <a:buNone/>
                      </a:pPr>
                      <a:r>
                        <a:rPr lang="en-US" sz="1600" dirty="0" err="1" smtClean="0"/>
                        <a:t>Muy</a:t>
                      </a:r>
                      <a:r>
                        <a:rPr lang="en-US" sz="1600" dirty="0" smtClean="0"/>
                        <a:t> </a:t>
                      </a:r>
                      <a:r>
                        <a:rPr lang="en-US" sz="1600" dirty="0" err="1" smtClean="0"/>
                        <a:t>americanizado</a:t>
                      </a:r>
                      <a:endParaRPr lang="en-US" sz="1600" dirty="0" smtClean="0"/>
                    </a:p>
                    <a:p>
                      <a:endParaRPr lang="en-US" sz="1600" dirty="0"/>
                    </a:p>
                  </a:txBody>
                  <a:tcPr/>
                </a:tc>
                <a:tc>
                  <a:txBody>
                    <a:bodyPr/>
                    <a:lstStyle/>
                    <a:p>
                      <a:pPr marL="0" indent="0">
                        <a:buNone/>
                      </a:pPr>
                      <a:r>
                        <a:rPr lang="en-US" sz="1600" dirty="0" err="1" smtClean="0"/>
                        <a:t>Negativos</a:t>
                      </a:r>
                      <a:r>
                        <a:rPr lang="en-US" sz="1600" dirty="0" smtClean="0"/>
                        <a:t>:</a:t>
                      </a:r>
                    </a:p>
                    <a:p>
                      <a:pPr marL="0" indent="0">
                        <a:buNone/>
                      </a:pPr>
                      <a:r>
                        <a:rPr lang="en-US" sz="1600" dirty="0" smtClean="0"/>
                        <a:t>No </a:t>
                      </a:r>
                      <a:r>
                        <a:rPr lang="en-US" sz="1600" dirty="0" err="1" smtClean="0"/>
                        <a:t>privacidad</a:t>
                      </a:r>
                      <a:endParaRPr lang="en-US" sz="1600" dirty="0" smtClean="0"/>
                    </a:p>
                    <a:p>
                      <a:pPr marL="0" indent="0">
                        <a:buNone/>
                      </a:pPr>
                      <a:r>
                        <a:rPr lang="en-US" sz="1600" dirty="0" smtClean="0"/>
                        <a:t>No hay </a:t>
                      </a:r>
                      <a:r>
                        <a:rPr lang="en-US" sz="1600" dirty="0" err="1" smtClean="0"/>
                        <a:t>piscina</a:t>
                      </a:r>
                      <a:r>
                        <a:rPr lang="en-US" sz="1600" dirty="0" smtClean="0"/>
                        <a:t>, no </a:t>
                      </a:r>
                      <a:r>
                        <a:rPr lang="en-US" sz="1600" dirty="0" err="1" smtClean="0"/>
                        <a:t>conocer</a:t>
                      </a:r>
                      <a:r>
                        <a:rPr lang="en-US" sz="1600" dirty="0" smtClean="0"/>
                        <a:t> la </a:t>
                      </a:r>
                      <a:r>
                        <a:rPr lang="en-US" sz="1600" dirty="0" err="1" smtClean="0"/>
                        <a:t>familia</a:t>
                      </a:r>
                      <a:endParaRPr lang="en-US" sz="1600" dirty="0" smtClean="0"/>
                    </a:p>
                    <a:p>
                      <a:pPr marL="0" indent="0">
                        <a:buNone/>
                      </a:pPr>
                      <a:r>
                        <a:rPr lang="en-US" sz="1600" dirty="0" err="1" smtClean="0"/>
                        <a:t>Menos</a:t>
                      </a:r>
                      <a:r>
                        <a:rPr lang="en-US" sz="1600" dirty="0" smtClean="0"/>
                        <a:t> </a:t>
                      </a:r>
                      <a:r>
                        <a:rPr lang="en-US" sz="1600" dirty="0" err="1" smtClean="0"/>
                        <a:t>espacio</a:t>
                      </a:r>
                      <a:r>
                        <a:rPr lang="en-US" sz="1600" dirty="0" smtClean="0"/>
                        <a:t>, </a:t>
                      </a:r>
                      <a:r>
                        <a:rPr lang="en-US" sz="1600" dirty="0" err="1" smtClean="0"/>
                        <a:t>situación</a:t>
                      </a:r>
                      <a:r>
                        <a:rPr lang="en-US" sz="1600" dirty="0" smtClean="0"/>
                        <a:t> del </a:t>
                      </a:r>
                      <a:r>
                        <a:rPr lang="en-US" sz="1600" dirty="0" err="1" smtClean="0"/>
                        <a:t>agua</a:t>
                      </a:r>
                      <a:r>
                        <a:rPr lang="en-US" sz="1600" dirty="0" smtClean="0"/>
                        <a:t>/comida</a:t>
                      </a:r>
                    </a:p>
                    <a:p>
                      <a:pPr marL="0" indent="0">
                        <a:buNone/>
                      </a:pPr>
                      <a:r>
                        <a:rPr lang="en-US" sz="1600" dirty="0" err="1" smtClean="0"/>
                        <a:t>Compartir</a:t>
                      </a:r>
                      <a:r>
                        <a:rPr lang="en-US" sz="1600" dirty="0" smtClean="0"/>
                        <a:t> </a:t>
                      </a:r>
                      <a:r>
                        <a:rPr lang="en-US" sz="1600" dirty="0" err="1" smtClean="0"/>
                        <a:t>baño</a:t>
                      </a:r>
                      <a:endParaRPr lang="en-US" sz="1600" dirty="0" smtClean="0"/>
                    </a:p>
                    <a:p>
                      <a:pPr marL="0" indent="0">
                        <a:buNone/>
                      </a:pPr>
                      <a:r>
                        <a:rPr lang="en-US" sz="1600" dirty="0" smtClean="0"/>
                        <a:t>Camas no </a:t>
                      </a:r>
                      <a:r>
                        <a:rPr lang="en-US" sz="1600" dirty="0" err="1" smtClean="0"/>
                        <a:t>buenas</a:t>
                      </a:r>
                      <a:r>
                        <a:rPr lang="en-US" sz="1600" dirty="0" smtClean="0"/>
                        <a:t> , no </a:t>
                      </a:r>
                      <a:r>
                        <a:rPr lang="en-US" sz="1600" dirty="0" err="1" smtClean="0"/>
                        <a:t>servicio</a:t>
                      </a:r>
                      <a:r>
                        <a:rPr lang="en-US" sz="1600" dirty="0" smtClean="0"/>
                        <a:t> de </a:t>
                      </a:r>
                      <a:r>
                        <a:rPr lang="en-US" sz="1600" dirty="0" err="1" smtClean="0"/>
                        <a:t>habitación</a:t>
                      </a:r>
                      <a:endParaRPr lang="en-US" sz="1600" smtClean="0"/>
                    </a:p>
                    <a:p>
                      <a:endParaRPr lang="en-US" sz="1600" dirty="0"/>
                    </a:p>
                  </a:txBody>
                  <a:tcPr/>
                </a:tc>
                <a:extLst>
                  <a:ext uri="{0D108BD9-81ED-4DB2-BD59-A6C34878D82A}">
                    <a16:rowId xmlns:a16="http://schemas.microsoft.com/office/drawing/2014/main" val="882158119"/>
                  </a:ext>
                </a:extLst>
              </a:tr>
            </a:tbl>
          </a:graphicData>
        </a:graphic>
      </p:graphicFrame>
    </p:spTree>
    <p:extLst>
      <p:ext uri="{BB962C8B-B14F-4D97-AF65-F5344CB8AC3E}">
        <p14:creationId xmlns:p14="http://schemas.microsoft.com/office/powerpoint/2010/main" val="560374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5724525" cy="357189"/>
          </a:xfrm>
        </p:spPr>
        <p:txBody>
          <a:bodyPr>
            <a:normAutofit fontScale="90000"/>
          </a:bodyPr>
          <a:lstStyle/>
          <a:p>
            <a:r>
              <a:rPr lang="en-US" dirty="0" smtClean="0"/>
              <a:t>Hoy:</a:t>
            </a:r>
            <a:endParaRPr lang="en-US" dirty="0"/>
          </a:p>
        </p:txBody>
      </p:sp>
      <p:sp>
        <p:nvSpPr>
          <p:cNvPr id="3" name="Content Placeholder 2"/>
          <p:cNvSpPr>
            <a:spLocks noGrp="1"/>
          </p:cNvSpPr>
          <p:nvPr>
            <p:ph idx="1"/>
          </p:nvPr>
        </p:nvSpPr>
        <p:spPr>
          <a:xfrm>
            <a:off x="161925" y="533400"/>
            <a:ext cx="8782050" cy="6324600"/>
          </a:xfrm>
        </p:spPr>
        <p:txBody>
          <a:bodyPr>
            <a:normAutofit/>
          </a:bodyPr>
          <a:lstStyle/>
          <a:p>
            <a:pPr marL="514350" indent="-514350">
              <a:buAutoNum type="arabicPeriod"/>
            </a:pPr>
            <a:r>
              <a:rPr lang="en-US" dirty="0" smtClean="0"/>
              <a:t>Formation of formal commands: turn &amp; talk: what do you remember of the formations? (</a:t>
            </a:r>
            <a:r>
              <a:rPr lang="en-US" dirty="0" err="1" smtClean="0"/>
              <a:t>haga</a:t>
            </a:r>
            <a:r>
              <a:rPr lang="en-US" dirty="0" smtClean="0"/>
              <a:t>, </a:t>
            </a:r>
            <a:r>
              <a:rPr lang="en-US" dirty="0" err="1" smtClean="0"/>
              <a:t>empiece</a:t>
            </a:r>
            <a:r>
              <a:rPr lang="en-US" dirty="0" smtClean="0"/>
              <a:t>, lea…)</a:t>
            </a:r>
          </a:p>
          <a:p>
            <a:pPr marL="514350" indent="-514350">
              <a:buAutoNum type="arabicPeriod"/>
            </a:pPr>
            <a:r>
              <a:rPr lang="en-US" dirty="0" smtClean="0"/>
              <a:t>review command formations on pgs. 5&amp;6 of </a:t>
            </a:r>
            <a:r>
              <a:rPr lang="en-US" dirty="0" err="1" smtClean="0"/>
              <a:t>paquete</a:t>
            </a:r>
            <a:r>
              <a:rPr lang="en-US" dirty="0" smtClean="0"/>
              <a:t>  </a:t>
            </a:r>
          </a:p>
          <a:p>
            <a:pPr marL="514350" indent="-514350">
              <a:buFont typeface="Arial" panose="020B0604020202020204" pitchFamily="34" charset="0"/>
              <a:buAutoNum type="arabicPeriod"/>
            </a:pPr>
            <a:r>
              <a:rPr lang="en-US" dirty="0" smtClean="0"/>
              <a:t>Complete white paper in Spanish 2 bin con un(a) </a:t>
            </a:r>
            <a:r>
              <a:rPr lang="en-US" dirty="0" err="1" smtClean="0"/>
              <a:t>amig</a:t>
            </a:r>
            <a:r>
              <a:rPr lang="en-US" dirty="0" smtClean="0"/>
              <a:t>@: Los </a:t>
            </a:r>
            <a:r>
              <a:rPr lang="en-US" dirty="0" err="1" smtClean="0"/>
              <a:t>pasos</a:t>
            </a:r>
            <a:r>
              <a:rPr lang="en-US" dirty="0" smtClean="0"/>
              <a:t> </a:t>
            </a:r>
            <a:r>
              <a:rPr lang="en-US" dirty="0" err="1" smtClean="0"/>
              <a:t>en</a:t>
            </a:r>
            <a:r>
              <a:rPr lang="en-US" dirty="0" smtClean="0"/>
              <a:t> el </a:t>
            </a:r>
            <a:r>
              <a:rPr lang="en-US" dirty="0" err="1" smtClean="0"/>
              <a:t>aeropuerto</a:t>
            </a:r>
            <a:r>
              <a:rPr lang="en-US" dirty="0" smtClean="0"/>
              <a:t>. Translate and unscramble, then put in red bin when complete. </a:t>
            </a:r>
          </a:p>
          <a:p>
            <a:pPr marL="514350" indent="-514350">
              <a:buFont typeface="Arial" panose="020B0604020202020204" pitchFamily="34" charset="0"/>
              <a:buAutoNum type="arabicPeriod"/>
            </a:pPr>
            <a:r>
              <a:rPr lang="en-US" dirty="0" smtClean="0"/>
              <a:t>Take purple paper from Spanish 2 bin &amp; practice formation of formal commands.</a:t>
            </a:r>
          </a:p>
          <a:p>
            <a:pPr marL="514350" indent="-514350">
              <a:buFont typeface="Arial" panose="020B0604020202020204" pitchFamily="34" charset="0"/>
              <a:buAutoNum type="arabicPeriod"/>
            </a:pPr>
            <a:r>
              <a:rPr lang="en-US" dirty="0" smtClean="0"/>
              <a:t>Finish tests from last week and put in red bin when complete.</a:t>
            </a:r>
          </a:p>
          <a:p>
            <a:pPr marL="514350" indent="-514350">
              <a:buFont typeface="Arial" panose="020B0604020202020204" pitchFamily="34" charset="0"/>
              <a:buAutoNum type="arabicPeriod"/>
            </a:pPr>
            <a:r>
              <a:rPr lang="en-US" dirty="0" smtClean="0"/>
              <a:t>Log </a:t>
            </a:r>
            <a:r>
              <a:rPr lang="en-US" dirty="0"/>
              <a:t>on to </a:t>
            </a:r>
            <a:r>
              <a:rPr lang="en-US" dirty="0" err="1"/>
              <a:t>EntreCulturas</a:t>
            </a:r>
            <a:r>
              <a:rPr lang="en-US" dirty="0"/>
              <a:t>: on </a:t>
            </a:r>
            <a:r>
              <a:rPr lang="en-US" dirty="0" err="1"/>
              <a:t>Classlink</a:t>
            </a:r>
            <a:r>
              <a:rPr lang="en-US" dirty="0"/>
              <a:t>, under Wayside </a:t>
            </a:r>
            <a:r>
              <a:rPr lang="en-US" dirty="0" smtClean="0"/>
              <a:t>Publishing, explore some of the assignments under </a:t>
            </a:r>
            <a:r>
              <a:rPr lang="en-US" dirty="0" err="1" smtClean="0"/>
              <a:t>Así</a:t>
            </a:r>
            <a:r>
              <a:rPr lang="en-US" dirty="0" smtClean="0"/>
              <a:t> se dice 1 through 5</a:t>
            </a:r>
          </a:p>
          <a:p>
            <a:pPr marL="514350" indent="-514350">
              <a:buFont typeface="Arial" panose="020B0604020202020204" pitchFamily="34" charset="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960648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620" y="525100"/>
            <a:ext cx="8071730" cy="6011501"/>
          </a:xfrm>
        </p:spPr>
        <p:txBody>
          <a:bodyPr/>
          <a:lstStyle/>
          <a:p>
            <a:r>
              <a:rPr lang="en-US" dirty="0" err="1" smtClean="0"/>
              <a:t>Turismo</a:t>
            </a:r>
            <a:r>
              <a:rPr lang="en-US" dirty="0" smtClean="0"/>
              <a:t> </a:t>
            </a:r>
            <a:r>
              <a:rPr lang="en-US" dirty="0" err="1" smtClean="0"/>
              <a:t>comunitario</a:t>
            </a:r>
            <a:endParaRPr lang="en-US" dirty="0" smtClean="0"/>
          </a:p>
          <a:p>
            <a:pPr marL="0" indent="0">
              <a:buNone/>
            </a:pPr>
            <a:r>
              <a:rPr lang="en-US" dirty="0" smtClean="0"/>
              <a:t>Tourists get to observe/participate in diff cultural events of small, rural communities</a:t>
            </a:r>
          </a:p>
          <a:p>
            <a:pPr marL="0" indent="0">
              <a:buNone/>
            </a:pPr>
            <a:r>
              <a:rPr lang="en-US" dirty="0" smtClean="0"/>
              <a:t>Tourists are supposed to learn about local culture</a:t>
            </a:r>
          </a:p>
          <a:p>
            <a:pPr marL="0" indent="0">
              <a:buNone/>
            </a:pPr>
            <a:r>
              <a:rPr lang="en-US" dirty="0" smtClean="0"/>
              <a:t>Tourists participate in </a:t>
            </a:r>
            <a:r>
              <a:rPr lang="en-US" dirty="0" err="1" smtClean="0"/>
              <a:t>actividades</a:t>
            </a:r>
            <a:r>
              <a:rPr lang="en-US" dirty="0" smtClean="0"/>
              <a:t> </a:t>
            </a:r>
            <a:r>
              <a:rPr lang="en-US" dirty="0" err="1" smtClean="0"/>
              <a:t>cotidianas</a:t>
            </a:r>
            <a:r>
              <a:rPr lang="en-US" dirty="0"/>
              <a:t> </a:t>
            </a:r>
            <a:r>
              <a:rPr lang="en-US" dirty="0" smtClean="0"/>
              <a:t>= daily life activities</a:t>
            </a:r>
          </a:p>
          <a:p>
            <a:pPr marL="0" indent="0">
              <a:buNone/>
            </a:pPr>
            <a:r>
              <a:rPr lang="en-US" dirty="0" smtClean="0"/>
              <a:t>Tourists stay in casa de </a:t>
            </a:r>
            <a:r>
              <a:rPr lang="en-US" dirty="0" err="1" smtClean="0"/>
              <a:t>familia</a:t>
            </a:r>
            <a:r>
              <a:rPr lang="en-US" dirty="0" smtClean="0"/>
              <a:t> = actual family homes</a:t>
            </a:r>
          </a:p>
          <a:p>
            <a:pPr marL="0" indent="0">
              <a:buNone/>
            </a:pPr>
            <a:r>
              <a:rPr lang="en-US" dirty="0" smtClean="0"/>
              <a:t>Benefits to tourist = learn about culture, appreciation for what they have</a:t>
            </a:r>
          </a:p>
          <a:p>
            <a:pPr marL="0" indent="0">
              <a:buNone/>
            </a:pPr>
            <a:r>
              <a:rPr lang="en-US" dirty="0" smtClean="0"/>
              <a:t>Benefits to indigenous communities = make money, sharing the culture allows it to continue, awareness of their existence  </a:t>
            </a:r>
            <a:endParaRPr lang="en-US" dirty="0"/>
          </a:p>
        </p:txBody>
      </p:sp>
    </p:spTree>
    <p:extLst>
      <p:ext uri="{BB962C8B-B14F-4D97-AF65-F5344CB8AC3E}">
        <p14:creationId xmlns:p14="http://schemas.microsoft.com/office/powerpoint/2010/main" val="2998435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17" y="257452"/>
            <a:ext cx="8513686" cy="6391923"/>
          </a:xfrm>
        </p:spPr>
        <p:txBody>
          <a:bodyPr/>
          <a:lstStyle/>
          <a:p>
            <a:pPr marL="514350" indent="-514350">
              <a:buAutoNum type="arabicPeriod"/>
            </a:pPr>
            <a:r>
              <a:rPr lang="en-US" dirty="0" err="1" smtClean="0"/>
              <a:t>Quedarse</a:t>
            </a:r>
            <a:r>
              <a:rPr lang="en-US" dirty="0" smtClean="0"/>
              <a:t> = to stay (location) </a:t>
            </a:r>
            <a:r>
              <a:rPr lang="en-US" dirty="0" err="1" smtClean="0"/>
              <a:t>una</a:t>
            </a:r>
            <a:r>
              <a:rPr lang="en-US" dirty="0" smtClean="0"/>
              <a:t> casa de </a:t>
            </a:r>
            <a:r>
              <a:rPr lang="en-US" dirty="0" err="1" smtClean="0"/>
              <a:t>familia</a:t>
            </a:r>
            <a:r>
              <a:rPr lang="en-US" dirty="0" smtClean="0"/>
              <a:t> </a:t>
            </a:r>
            <a:r>
              <a:rPr lang="en-US" dirty="0" err="1" smtClean="0"/>
              <a:t>es</a:t>
            </a:r>
            <a:r>
              <a:rPr lang="en-US" dirty="0" smtClean="0"/>
              <a:t> </a:t>
            </a:r>
            <a:r>
              <a:rPr lang="en-US" dirty="0" err="1" smtClean="0"/>
              <a:t>una</a:t>
            </a:r>
            <a:r>
              <a:rPr lang="en-US" dirty="0" smtClean="0"/>
              <a:t> casa para </a:t>
            </a:r>
            <a:r>
              <a:rPr lang="en-US" dirty="0" err="1" smtClean="0"/>
              <a:t>turistas</a:t>
            </a:r>
            <a:r>
              <a:rPr lang="en-US" dirty="0" smtClean="0"/>
              <a:t> para </a:t>
            </a:r>
            <a:r>
              <a:rPr lang="en-US" dirty="0" err="1" smtClean="0"/>
              <a:t>quedarse</a:t>
            </a:r>
            <a:r>
              <a:rPr lang="en-US" dirty="0" smtClean="0"/>
              <a:t>, </a:t>
            </a:r>
            <a:r>
              <a:rPr lang="en-US" dirty="0" err="1" smtClean="0"/>
              <a:t>dormir</a:t>
            </a:r>
            <a:r>
              <a:rPr lang="en-US" dirty="0" smtClean="0"/>
              <a:t>, y </a:t>
            </a:r>
            <a:r>
              <a:rPr lang="en-US" dirty="0" err="1" smtClean="0"/>
              <a:t>aprender</a:t>
            </a:r>
            <a:r>
              <a:rPr lang="en-US" dirty="0" smtClean="0"/>
              <a:t> de la </a:t>
            </a:r>
            <a:r>
              <a:rPr lang="en-US" dirty="0" err="1" smtClean="0"/>
              <a:t>cultura</a:t>
            </a:r>
            <a:r>
              <a:rPr lang="en-US" dirty="0" smtClean="0"/>
              <a:t>. Los </a:t>
            </a:r>
            <a:r>
              <a:rPr lang="en-US" dirty="0" err="1" smtClean="0"/>
              <a:t>turistas</a:t>
            </a:r>
            <a:r>
              <a:rPr lang="en-US" dirty="0" smtClean="0"/>
              <a:t> </a:t>
            </a:r>
            <a:r>
              <a:rPr lang="en-US" dirty="0" err="1" smtClean="0"/>
              <a:t>viven</a:t>
            </a:r>
            <a:r>
              <a:rPr lang="en-US" dirty="0" smtClean="0"/>
              <a:t> con la </a:t>
            </a:r>
            <a:r>
              <a:rPr lang="en-US" dirty="0" err="1" smtClean="0"/>
              <a:t>familia</a:t>
            </a:r>
            <a:r>
              <a:rPr lang="en-US" dirty="0" smtClean="0"/>
              <a:t>. </a:t>
            </a:r>
          </a:p>
          <a:p>
            <a:pPr marL="0" indent="0">
              <a:buNone/>
            </a:pPr>
            <a:r>
              <a:rPr lang="en-US" dirty="0" err="1" smtClean="0"/>
              <a:t>Tienen</a:t>
            </a:r>
            <a:r>
              <a:rPr lang="en-US" dirty="0" smtClean="0"/>
              <a:t> </a:t>
            </a:r>
            <a:r>
              <a:rPr lang="en-US" dirty="0" err="1" smtClean="0"/>
              <a:t>una</a:t>
            </a:r>
            <a:r>
              <a:rPr lang="en-US" dirty="0" smtClean="0"/>
              <a:t>, dos, o </a:t>
            </a:r>
            <a:r>
              <a:rPr lang="en-US" dirty="0" err="1" smtClean="0"/>
              <a:t>tres</a:t>
            </a:r>
            <a:r>
              <a:rPr lang="en-US" dirty="0" smtClean="0"/>
              <a:t> </a:t>
            </a:r>
            <a:r>
              <a:rPr lang="en-US" dirty="0" err="1" smtClean="0"/>
              <a:t>habitaciones</a:t>
            </a:r>
            <a:r>
              <a:rPr lang="en-US" dirty="0" smtClean="0"/>
              <a:t> </a:t>
            </a:r>
            <a:r>
              <a:rPr lang="en-US" dirty="0" err="1" smtClean="0"/>
              <a:t>dobles</a:t>
            </a:r>
            <a:r>
              <a:rPr lang="en-US" dirty="0"/>
              <a:t> </a:t>
            </a:r>
            <a:r>
              <a:rPr lang="en-US" dirty="0" smtClean="0"/>
              <a:t>para </a:t>
            </a:r>
            <a:r>
              <a:rPr lang="en-US" dirty="0" err="1" smtClean="0"/>
              <a:t>los</a:t>
            </a:r>
            <a:r>
              <a:rPr lang="en-US" dirty="0" smtClean="0"/>
              <a:t> </a:t>
            </a:r>
            <a:r>
              <a:rPr lang="en-US" dirty="0" err="1" smtClean="0"/>
              <a:t>turistas</a:t>
            </a:r>
            <a:r>
              <a:rPr lang="en-US" dirty="0" smtClean="0"/>
              <a:t> (</a:t>
            </a:r>
            <a:r>
              <a:rPr lang="en-US" dirty="0" err="1" smtClean="0"/>
              <a:t>viajeros</a:t>
            </a:r>
            <a:r>
              <a:rPr lang="en-US" dirty="0" smtClean="0"/>
              <a:t>). </a:t>
            </a:r>
          </a:p>
          <a:p>
            <a:pPr marL="0" indent="0">
              <a:buNone/>
            </a:pPr>
            <a:r>
              <a:rPr lang="en-US" dirty="0" smtClean="0"/>
              <a:t>2. Hay camas simples o </a:t>
            </a:r>
            <a:r>
              <a:rPr lang="en-US" dirty="0" err="1" smtClean="0"/>
              <a:t>dobles</a:t>
            </a:r>
            <a:r>
              <a:rPr lang="en-US" dirty="0" smtClean="0"/>
              <a:t>. El </a:t>
            </a:r>
            <a:r>
              <a:rPr lang="en-US" dirty="0" err="1" smtClean="0"/>
              <a:t>baño</a:t>
            </a:r>
            <a:r>
              <a:rPr lang="en-US" dirty="0" smtClean="0"/>
              <a:t> </a:t>
            </a:r>
            <a:r>
              <a:rPr lang="en-US" dirty="0" err="1" smtClean="0"/>
              <a:t>es</a:t>
            </a:r>
            <a:r>
              <a:rPr lang="en-US" dirty="0" smtClean="0"/>
              <a:t> </a:t>
            </a:r>
            <a:r>
              <a:rPr lang="en-US" dirty="0" err="1" smtClean="0"/>
              <a:t>compartido</a:t>
            </a:r>
            <a:r>
              <a:rPr lang="en-US" dirty="0" smtClean="0"/>
              <a:t>.</a:t>
            </a:r>
          </a:p>
          <a:p>
            <a:pPr marL="0" indent="0">
              <a:buNone/>
            </a:pPr>
            <a:endParaRPr lang="en-US" dirty="0" smtClean="0"/>
          </a:p>
          <a:p>
            <a:pPr marL="0" indent="0">
              <a:buNone/>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88130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74" y="389299"/>
            <a:ext cx="6758978" cy="423204"/>
          </a:xfrm>
        </p:spPr>
        <p:txBody>
          <a:bodyPr>
            <a:normAutofit fontScale="90000"/>
          </a:bodyPr>
          <a:lstStyle/>
          <a:p>
            <a:r>
              <a:rPr lang="en-US" dirty="0" smtClean="0"/>
              <a:t>Las casas de </a:t>
            </a:r>
            <a:r>
              <a:rPr lang="en-US" dirty="0" err="1" smtClean="0"/>
              <a:t>familia</a:t>
            </a:r>
            <a:r>
              <a:rPr lang="en-US" dirty="0" smtClean="0"/>
              <a:t>:</a:t>
            </a:r>
            <a:endParaRPr lang="en-US" dirty="0"/>
          </a:p>
        </p:txBody>
      </p:sp>
      <p:sp>
        <p:nvSpPr>
          <p:cNvPr id="3" name="Content Placeholder 2"/>
          <p:cNvSpPr>
            <a:spLocks noGrp="1"/>
          </p:cNvSpPr>
          <p:nvPr>
            <p:ph idx="1"/>
          </p:nvPr>
        </p:nvSpPr>
        <p:spPr>
          <a:xfrm>
            <a:off x="429474" y="812503"/>
            <a:ext cx="8085876" cy="2108250"/>
          </a:xfrm>
        </p:spPr>
        <p:txBody>
          <a:bodyPr/>
          <a:lstStyle/>
          <a:p>
            <a:r>
              <a:rPr lang="en-US" dirty="0" smtClean="0"/>
              <a:t>1. </a:t>
            </a:r>
            <a:r>
              <a:rPr lang="en-US" dirty="0" err="1" smtClean="0"/>
              <a:t>quedarse</a:t>
            </a:r>
            <a:r>
              <a:rPr lang="en-US" dirty="0" smtClean="0"/>
              <a:t>=to stay.  </a:t>
            </a:r>
            <a:r>
              <a:rPr lang="en-US" dirty="0" err="1" smtClean="0"/>
              <a:t>Es</a:t>
            </a:r>
            <a:r>
              <a:rPr lang="en-US" dirty="0" smtClean="0"/>
              <a:t> </a:t>
            </a:r>
            <a:r>
              <a:rPr lang="en-US" dirty="0" err="1" smtClean="0"/>
              <a:t>una</a:t>
            </a:r>
            <a:r>
              <a:rPr lang="en-US" dirty="0" smtClean="0"/>
              <a:t> casa </a:t>
            </a:r>
            <a:r>
              <a:rPr lang="en-US" dirty="0" err="1" smtClean="0"/>
              <a:t>donde</a:t>
            </a:r>
            <a:r>
              <a:rPr lang="en-US" dirty="0" smtClean="0"/>
              <a:t> se </a:t>
            </a:r>
            <a:r>
              <a:rPr lang="en-US" dirty="0" err="1" smtClean="0"/>
              <a:t>puede</a:t>
            </a:r>
            <a:r>
              <a:rPr lang="en-US" dirty="0" smtClean="0"/>
              <a:t> </a:t>
            </a:r>
            <a:r>
              <a:rPr lang="en-US" dirty="0" err="1" smtClean="0"/>
              <a:t>quedar</a:t>
            </a:r>
            <a:r>
              <a:rPr lang="en-US" dirty="0" smtClean="0"/>
              <a:t> con las personas de </a:t>
            </a:r>
            <a:r>
              <a:rPr lang="en-US" dirty="0" err="1" smtClean="0"/>
              <a:t>una</a:t>
            </a:r>
            <a:r>
              <a:rPr lang="en-US" dirty="0" smtClean="0"/>
              <a:t> </a:t>
            </a:r>
            <a:r>
              <a:rPr lang="en-US" dirty="0" err="1" smtClean="0"/>
              <a:t>familia</a:t>
            </a:r>
            <a:r>
              <a:rPr lang="en-US" dirty="0" smtClean="0"/>
              <a:t> </a:t>
            </a:r>
            <a:r>
              <a:rPr lang="en-US" dirty="0" err="1" smtClean="0"/>
              <a:t>en</a:t>
            </a:r>
            <a:r>
              <a:rPr lang="en-US" dirty="0" smtClean="0"/>
              <a:t> </a:t>
            </a:r>
            <a:r>
              <a:rPr lang="en-US" dirty="0" err="1" smtClean="0"/>
              <a:t>su</a:t>
            </a:r>
            <a:r>
              <a:rPr lang="en-US" dirty="0" smtClean="0"/>
              <a:t> casa.</a:t>
            </a:r>
          </a:p>
          <a:p>
            <a:r>
              <a:rPr lang="en-US" dirty="0" smtClean="0"/>
              <a:t>. </a:t>
            </a:r>
            <a:r>
              <a:rPr lang="en-US" dirty="0" err="1" smtClean="0"/>
              <a:t>tienen</a:t>
            </a:r>
            <a:r>
              <a:rPr lang="en-US" dirty="0" smtClean="0"/>
              <a:t> </a:t>
            </a:r>
            <a:r>
              <a:rPr lang="en-US" dirty="0" err="1" smtClean="0"/>
              <a:t>atención</a:t>
            </a:r>
            <a:r>
              <a:rPr lang="en-US" dirty="0" smtClean="0"/>
              <a:t> personal /</a:t>
            </a:r>
            <a:r>
              <a:rPr lang="en-US" dirty="0" err="1" smtClean="0"/>
              <a:t>más</a:t>
            </a:r>
            <a:r>
              <a:rPr lang="en-US" dirty="0" smtClean="0"/>
              <a:t> </a:t>
            </a:r>
            <a:r>
              <a:rPr lang="en-US" dirty="0" err="1" smtClean="0"/>
              <a:t>como</a:t>
            </a:r>
            <a:r>
              <a:rPr lang="en-US" dirty="0" smtClean="0"/>
              <a:t> amigos </a:t>
            </a:r>
          </a:p>
          <a:p>
            <a:r>
              <a:rPr lang="en-US" dirty="0"/>
              <a:t>2</a:t>
            </a:r>
            <a:r>
              <a:rPr lang="en-US" dirty="0" smtClean="0"/>
              <a:t>. </a:t>
            </a:r>
            <a:r>
              <a:rPr lang="en-US" dirty="0" err="1" smtClean="0"/>
              <a:t>habitaciones</a:t>
            </a:r>
            <a:r>
              <a:rPr lang="en-US" dirty="0" smtClean="0"/>
              <a:t>: 1-3 para </a:t>
            </a:r>
            <a:r>
              <a:rPr lang="en-US" dirty="0" err="1" smtClean="0"/>
              <a:t>los</a:t>
            </a:r>
            <a:r>
              <a:rPr lang="en-US" dirty="0" smtClean="0"/>
              <a:t> </a:t>
            </a:r>
            <a:r>
              <a:rPr lang="en-US" dirty="0" err="1" smtClean="0"/>
              <a:t>viajeros</a:t>
            </a:r>
            <a:endParaRPr lang="en-US" dirty="0" smtClean="0"/>
          </a:p>
          <a:p>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34359399"/>
              </p:ext>
            </p:extLst>
          </p:nvPr>
        </p:nvGraphicFramePr>
        <p:xfrm>
          <a:off x="991340" y="3137023"/>
          <a:ext cx="6874275" cy="2329484"/>
        </p:xfrm>
        <a:graphic>
          <a:graphicData uri="http://schemas.openxmlformats.org/drawingml/2006/table">
            <a:tbl>
              <a:tblPr firstRow="1" bandRow="1">
                <a:tableStyleId>{5C22544A-7EE6-4342-B048-85BDC9FD1C3A}</a:tableStyleId>
              </a:tblPr>
              <a:tblGrid>
                <a:gridCol w="2291425">
                  <a:extLst>
                    <a:ext uri="{9D8B030D-6E8A-4147-A177-3AD203B41FA5}">
                      <a16:colId xmlns:a16="http://schemas.microsoft.com/office/drawing/2014/main" val="1424777464"/>
                    </a:ext>
                  </a:extLst>
                </a:gridCol>
                <a:gridCol w="2291425">
                  <a:extLst>
                    <a:ext uri="{9D8B030D-6E8A-4147-A177-3AD203B41FA5}">
                      <a16:colId xmlns:a16="http://schemas.microsoft.com/office/drawing/2014/main" val="3156542799"/>
                    </a:ext>
                  </a:extLst>
                </a:gridCol>
                <a:gridCol w="2291425">
                  <a:extLst>
                    <a:ext uri="{9D8B030D-6E8A-4147-A177-3AD203B41FA5}">
                      <a16:colId xmlns:a16="http://schemas.microsoft.com/office/drawing/2014/main" val="2429254521"/>
                    </a:ext>
                  </a:extLst>
                </a:gridCol>
              </a:tblGrid>
              <a:tr h="556088">
                <a:tc>
                  <a:txBody>
                    <a:bodyPr/>
                    <a:lstStyle/>
                    <a:p>
                      <a:endParaRPr lang="en-US" dirty="0"/>
                    </a:p>
                  </a:txBody>
                  <a:tcPr/>
                </a:tc>
                <a:tc>
                  <a:txBody>
                    <a:bodyPr/>
                    <a:lstStyle/>
                    <a:p>
                      <a:r>
                        <a:rPr lang="en-US" dirty="0" smtClean="0"/>
                        <a:t>Hotel</a:t>
                      </a:r>
                      <a:endParaRPr lang="en-US" dirty="0"/>
                    </a:p>
                  </a:txBody>
                  <a:tcPr/>
                </a:tc>
                <a:tc>
                  <a:txBody>
                    <a:bodyPr/>
                    <a:lstStyle/>
                    <a:p>
                      <a:r>
                        <a:rPr lang="en-US" dirty="0" smtClean="0"/>
                        <a:t>Casa de </a:t>
                      </a:r>
                      <a:r>
                        <a:rPr lang="en-US" dirty="0" err="1" smtClean="0"/>
                        <a:t>familia</a:t>
                      </a:r>
                      <a:endParaRPr lang="en-US" dirty="0"/>
                    </a:p>
                  </a:txBody>
                  <a:tcPr/>
                </a:tc>
                <a:extLst>
                  <a:ext uri="{0D108BD9-81ED-4DB2-BD59-A6C34878D82A}">
                    <a16:rowId xmlns:a16="http://schemas.microsoft.com/office/drawing/2014/main" val="1003460190"/>
                  </a:ext>
                </a:extLst>
              </a:tr>
              <a:tr h="886698">
                <a:tc>
                  <a:txBody>
                    <a:bodyPr/>
                    <a:lstStyle/>
                    <a:p>
                      <a:r>
                        <a:rPr lang="en-US" dirty="0" err="1" smtClean="0"/>
                        <a:t>Positivos</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03017072"/>
                  </a:ext>
                </a:extLst>
              </a:tr>
              <a:tr h="886698">
                <a:tc>
                  <a:txBody>
                    <a:bodyPr/>
                    <a:lstStyle/>
                    <a:p>
                      <a:r>
                        <a:rPr lang="en-US" dirty="0" err="1" smtClean="0"/>
                        <a:t>Negativos</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82158119"/>
                  </a:ext>
                </a:extLst>
              </a:tr>
            </a:tbl>
          </a:graphicData>
        </a:graphic>
      </p:graphicFrame>
    </p:spTree>
    <p:extLst>
      <p:ext uri="{BB962C8B-B14F-4D97-AF65-F5344CB8AC3E}">
        <p14:creationId xmlns:p14="http://schemas.microsoft.com/office/powerpoint/2010/main" val="53288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0996905"/>
              </p:ext>
            </p:extLst>
          </p:nvPr>
        </p:nvGraphicFramePr>
        <p:xfrm>
          <a:off x="355107" y="532661"/>
          <a:ext cx="8504808" cy="5646197"/>
        </p:xfrm>
        <a:graphic>
          <a:graphicData uri="http://schemas.openxmlformats.org/drawingml/2006/table">
            <a:tbl>
              <a:tblPr firstRow="1" bandRow="1">
                <a:tableStyleId>{5C22544A-7EE6-4342-B048-85BDC9FD1C3A}</a:tableStyleId>
              </a:tblPr>
              <a:tblGrid>
                <a:gridCol w="1475597">
                  <a:extLst>
                    <a:ext uri="{9D8B030D-6E8A-4147-A177-3AD203B41FA5}">
                      <a16:colId xmlns:a16="http://schemas.microsoft.com/office/drawing/2014/main" val="1424777464"/>
                    </a:ext>
                  </a:extLst>
                </a:gridCol>
                <a:gridCol w="3058512">
                  <a:extLst>
                    <a:ext uri="{9D8B030D-6E8A-4147-A177-3AD203B41FA5}">
                      <a16:colId xmlns:a16="http://schemas.microsoft.com/office/drawing/2014/main" val="3156542799"/>
                    </a:ext>
                  </a:extLst>
                </a:gridCol>
                <a:gridCol w="3970699">
                  <a:extLst>
                    <a:ext uri="{9D8B030D-6E8A-4147-A177-3AD203B41FA5}">
                      <a16:colId xmlns:a16="http://schemas.microsoft.com/office/drawing/2014/main" val="2429254521"/>
                    </a:ext>
                  </a:extLst>
                </a:gridCol>
              </a:tblGrid>
              <a:tr h="538295">
                <a:tc>
                  <a:txBody>
                    <a:bodyPr/>
                    <a:lstStyle/>
                    <a:p>
                      <a:endParaRPr lang="en-US" dirty="0"/>
                    </a:p>
                  </a:txBody>
                  <a:tcPr/>
                </a:tc>
                <a:tc>
                  <a:txBody>
                    <a:bodyPr/>
                    <a:lstStyle/>
                    <a:p>
                      <a:r>
                        <a:rPr lang="en-US" dirty="0" smtClean="0"/>
                        <a:t>Hotel</a:t>
                      </a:r>
                      <a:endParaRPr lang="en-US" dirty="0"/>
                    </a:p>
                  </a:txBody>
                  <a:tcPr/>
                </a:tc>
                <a:tc>
                  <a:txBody>
                    <a:bodyPr/>
                    <a:lstStyle/>
                    <a:p>
                      <a:r>
                        <a:rPr lang="en-US" dirty="0" smtClean="0"/>
                        <a:t>Casa de </a:t>
                      </a:r>
                      <a:r>
                        <a:rPr lang="en-US" dirty="0" err="1" smtClean="0"/>
                        <a:t>familia</a:t>
                      </a:r>
                      <a:endParaRPr lang="en-US" dirty="0"/>
                    </a:p>
                  </a:txBody>
                  <a:tcPr/>
                </a:tc>
                <a:extLst>
                  <a:ext uri="{0D108BD9-81ED-4DB2-BD59-A6C34878D82A}">
                    <a16:rowId xmlns:a16="http://schemas.microsoft.com/office/drawing/2014/main" val="1003460190"/>
                  </a:ext>
                </a:extLst>
              </a:tr>
              <a:tr h="2475196">
                <a:tc>
                  <a:txBody>
                    <a:bodyPr/>
                    <a:lstStyle/>
                    <a:p>
                      <a:r>
                        <a:rPr lang="en-US" dirty="0" err="1" smtClean="0"/>
                        <a:t>Positivos</a:t>
                      </a:r>
                      <a:endParaRPr lang="en-US" dirty="0"/>
                    </a:p>
                  </a:txBody>
                  <a:tcPr/>
                </a:tc>
                <a:tc>
                  <a:txBody>
                    <a:bodyPr/>
                    <a:lstStyle/>
                    <a:p>
                      <a:r>
                        <a:rPr lang="en-US" dirty="0" smtClean="0"/>
                        <a:t>La</a:t>
                      </a:r>
                      <a:r>
                        <a:rPr lang="en-US" baseline="0" dirty="0" smtClean="0"/>
                        <a:t> </a:t>
                      </a:r>
                      <a:r>
                        <a:rPr lang="en-US" baseline="0" dirty="0" err="1" smtClean="0"/>
                        <a:t>habitación</a:t>
                      </a:r>
                      <a:r>
                        <a:rPr lang="en-US" baseline="0" dirty="0" smtClean="0"/>
                        <a:t> no </a:t>
                      </a:r>
                      <a:r>
                        <a:rPr lang="en-US" baseline="0" dirty="0" err="1" smtClean="0"/>
                        <a:t>es</a:t>
                      </a:r>
                      <a:r>
                        <a:rPr lang="en-US" baseline="0" dirty="0" smtClean="0"/>
                        <a:t> </a:t>
                      </a:r>
                      <a:r>
                        <a:rPr lang="en-US" baseline="0" dirty="0" err="1" smtClean="0"/>
                        <a:t>público</a:t>
                      </a:r>
                      <a:r>
                        <a:rPr lang="en-US" baseline="0" dirty="0" smtClean="0"/>
                        <a:t>/ </a:t>
                      </a:r>
                      <a:r>
                        <a:rPr lang="en-US" baseline="0" dirty="0" err="1" smtClean="0"/>
                        <a:t>es</a:t>
                      </a:r>
                      <a:r>
                        <a:rPr lang="en-US" baseline="0" dirty="0" smtClean="0"/>
                        <a:t> </a:t>
                      </a:r>
                      <a:r>
                        <a:rPr lang="en-US" baseline="0" dirty="0" err="1" smtClean="0"/>
                        <a:t>privado</a:t>
                      </a:r>
                      <a:r>
                        <a:rPr lang="en-US" baseline="0" dirty="0" smtClean="0"/>
                        <a:t> = la </a:t>
                      </a:r>
                      <a:r>
                        <a:rPr lang="en-US" baseline="0" dirty="0" err="1" smtClean="0"/>
                        <a:t>privacidad</a:t>
                      </a:r>
                      <a:endParaRPr lang="en-US" baseline="0" dirty="0" smtClean="0"/>
                    </a:p>
                    <a:p>
                      <a:r>
                        <a:rPr lang="en-US" baseline="0" dirty="0" err="1" smtClean="0"/>
                        <a:t>Tiene</a:t>
                      </a:r>
                      <a:r>
                        <a:rPr lang="en-US" baseline="0" dirty="0" smtClean="0"/>
                        <a:t> </a:t>
                      </a:r>
                      <a:r>
                        <a:rPr lang="en-US" baseline="0" dirty="0" err="1" smtClean="0"/>
                        <a:t>servicio</a:t>
                      </a:r>
                      <a:r>
                        <a:rPr lang="en-US" baseline="0" dirty="0" smtClean="0"/>
                        <a:t> de </a:t>
                      </a:r>
                      <a:r>
                        <a:rPr lang="en-US" baseline="0" dirty="0" err="1" smtClean="0"/>
                        <a:t>habitación</a:t>
                      </a:r>
                      <a:endParaRPr lang="en-US" baseline="0" dirty="0" smtClean="0"/>
                    </a:p>
                    <a:p>
                      <a:r>
                        <a:rPr lang="en-US" baseline="0" dirty="0" smtClean="0"/>
                        <a:t>Son/</a:t>
                      </a:r>
                      <a:r>
                        <a:rPr lang="en-US" baseline="0" dirty="0" err="1" smtClean="0"/>
                        <a:t>están</a:t>
                      </a:r>
                      <a:r>
                        <a:rPr lang="en-US" baseline="0" dirty="0" smtClean="0"/>
                        <a:t> </a:t>
                      </a:r>
                      <a:r>
                        <a:rPr lang="en-US" baseline="0" dirty="0" err="1" smtClean="0"/>
                        <a:t>limpios</a:t>
                      </a:r>
                      <a:endParaRPr lang="en-US" baseline="0" dirty="0" smtClean="0"/>
                    </a:p>
                    <a:p>
                      <a:r>
                        <a:rPr lang="en-US" baseline="0" dirty="0" err="1" smtClean="0"/>
                        <a:t>Tienen</a:t>
                      </a:r>
                      <a:r>
                        <a:rPr lang="en-US" baseline="0" dirty="0" smtClean="0"/>
                        <a:t> camas </a:t>
                      </a:r>
                      <a:r>
                        <a:rPr lang="en-US" baseline="0" dirty="0" err="1" smtClean="0"/>
                        <a:t>cómodas</a:t>
                      </a:r>
                      <a:endParaRPr lang="en-US" baseline="0" dirty="0" smtClean="0"/>
                    </a:p>
                    <a:p>
                      <a:r>
                        <a:rPr lang="en-US" baseline="0" dirty="0" err="1" smtClean="0"/>
                        <a:t>Desayuno</a:t>
                      </a:r>
                      <a:r>
                        <a:rPr lang="en-US" baseline="0" dirty="0" smtClean="0"/>
                        <a:t> </a:t>
                      </a:r>
                      <a:r>
                        <a:rPr lang="en-US" baseline="0" dirty="0" err="1" smtClean="0"/>
                        <a:t>incluido</a:t>
                      </a:r>
                      <a:endParaRPr lang="en-US" baseline="0" dirty="0" smtClean="0"/>
                    </a:p>
                    <a:p>
                      <a:endParaRPr lang="en-US" baseline="0" dirty="0" smtClean="0"/>
                    </a:p>
                    <a:p>
                      <a:endParaRPr lang="en-US" dirty="0"/>
                    </a:p>
                  </a:txBody>
                  <a:tcPr/>
                </a:tc>
                <a:tc>
                  <a:txBody>
                    <a:bodyPr/>
                    <a:lstStyle/>
                    <a:p>
                      <a:r>
                        <a:rPr lang="en-US" dirty="0" err="1" smtClean="0"/>
                        <a:t>Aprendes</a:t>
                      </a:r>
                      <a:r>
                        <a:rPr lang="en-US" dirty="0" smtClean="0"/>
                        <a:t> de</a:t>
                      </a:r>
                      <a:r>
                        <a:rPr lang="en-US" baseline="0" dirty="0" smtClean="0"/>
                        <a:t> la </a:t>
                      </a:r>
                      <a:r>
                        <a:rPr lang="en-US" baseline="0" dirty="0" err="1" smtClean="0"/>
                        <a:t>cultura</a:t>
                      </a:r>
                      <a:endParaRPr lang="en-US" baseline="0" dirty="0" smtClean="0"/>
                    </a:p>
                    <a:p>
                      <a:r>
                        <a:rPr lang="en-US" baseline="0" dirty="0" err="1" smtClean="0"/>
                        <a:t>Barato</a:t>
                      </a:r>
                      <a:r>
                        <a:rPr lang="en-US" baseline="0" dirty="0" smtClean="0"/>
                        <a:t> (no cuesta mucho </a:t>
                      </a:r>
                      <a:r>
                        <a:rPr lang="en-US" baseline="0" dirty="0" err="1" smtClean="0"/>
                        <a:t>dinero</a:t>
                      </a:r>
                      <a:r>
                        <a:rPr lang="en-US" baseline="0" dirty="0" smtClean="0"/>
                        <a:t>)</a:t>
                      </a:r>
                    </a:p>
                    <a:p>
                      <a:r>
                        <a:rPr lang="en-US" baseline="0" dirty="0" smtClean="0"/>
                        <a:t>La comida </a:t>
                      </a:r>
                      <a:r>
                        <a:rPr lang="en-US" baseline="0" dirty="0" err="1" smtClean="0"/>
                        <a:t>puede</a:t>
                      </a:r>
                      <a:r>
                        <a:rPr lang="en-US" baseline="0" dirty="0" smtClean="0"/>
                        <a:t> </a:t>
                      </a:r>
                      <a:r>
                        <a:rPr lang="en-US" baseline="0" dirty="0" err="1" smtClean="0"/>
                        <a:t>ser</a:t>
                      </a:r>
                      <a:r>
                        <a:rPr lang="en-US" baseline="0" dirty="0" smtClean="0"/>
                        <a:t> Buena</a:t>
                      </a:r>
                    </a:p>
                    <a:p>
                      <a:r>
                        <a:rPr lang="en-US" baseline="0" dirty="0" err="1" smtClean="0"/>
                        <a:t>Hacer</a:t>
                      </a:r>
                      <a:r>
                        <a:rPr lang="en-US" baseline="0" dirty="0" smtClean="0"/>
                        <a:t> </a:t>
                      </a:r>
                      <a:r>
                        <a:rPr lang="en-US" baseline="0" dirty="0" err="1" smtClean="0"/>
                        <a:t>nuevos</a:t>
                      </a:r>
                      <a:r>
                        <a:rPr lang="en-US" baseline="0" dirty="0" smtClean="0"/>
                        <a:t> amigos </a:t>
                      </a:r>
                    </a:p>
                    <a:p>
                      <a:r>
                        <a:rPr lang="en-US" baseline="0" dirty="0" err="1" smtClean="0"/>
                        <a:t>Muy</a:t>
                      </a:r>
                      <a:r>
                        <a:rPr lang="en-US" baseline="0" dirty="0" smtClean="0"/>
                        <a:t> familiar, </a:t>
                      </a:r>
                      <a:r>
                        <a:rPr lang="en-US" baseline="0" dirty="0" err="1" smtClean="0"/>
                        <a:t>cómoda</a:t>
                      </a:r>
                      <a:r>
                        <a:rPr lang="en-US" baseline="0" dirty="0" smtClean="0"/>
                        <a:t>, </a:t>
                      </a:r>
                      <a:r>
                        <a:rPr lang="en-US" baseline="0" dirty="0" err="1" smtClean="0"/>
                        <a:t>menos</a:t>
                      </a:r>
                      <a:r>
                        <a:rPr lang="en-US" baseline="0" dirty="0" smtClean="0"/>
                        <a:t> formal</a:t>
                      </a:r>
                    </a:p>
                    <a:p>
                      <a:r>
                        <a:rPr lang="en-US" baseline="0" dirty="0" err="1" smtClean="0"/>
                        <a:t>Aprender</a:t>
                      </a:r>
                      <a:r>
                        <a:rPr lang="en-US" baseline="0" dirty="0" smtClean="0"/>
                        <a:t> a </a:t>
                      </a:r>
                      <a:r>
                        <a:rPr lang="en-US" baseline="0" dirty="0" err="1" smtClean="0"/>
                        <a:t>cocinar</a:t>
                      </a:r>
                      <a:endParaRPr lang="en-US" baseline="0" dirty="0" smtClean="0"/>
                    </a:p>
                    <a:p>
                      <a:endParaRPr lang="en-US" dirty="0"/>
                    </a:p>
                  </a:txBody>
                  <a:tcPr/>
                </a:tc>
                <a:extLst>
                  <a:ext uri="{0D108BD9-81ED-4DB2-BD59-A6C34878D82A}">
                    <a16:rowId xmlns:a16="http://schemas.microsoft.com/office/drawing/2014/main" val="703017072"/>
                  </a:ext>
                </a:extLst>
              </a:tr>
              <a:tr h="2632706">
                <a:tc>
                  <a:txBody>
                    <a:bodyPr/>
                    <a:lstStyle/>
                    <a:p>
                      <a:r>
                        <a:rPr lang="en-US" dirty="0" err="1" smtClean="0"/>
                        <a:t>Negativos</a:t>
                      </a:r>
                      <a:endParaRPr lang="en-US" dirty="0"/>
                    </a:p>
                  </a:txBody>
                  <a:tcPr/>
                </a:tc>
                <a:tc>
                  <a:txBody>
                    <a:bodyPr/>
                    <a:lstStyle/>
                    <a:p>
                      <a:r>
                        <a:rPr lang="en-US" dirty="0" err="1" smtClean="0"/>
                        <a:t>Cuestan</a:t>
                      </a:r>
                      <a:r>
                        <a:rPr lang="en-US" baseline="0" dirty="0" smtClean="0"/>
                        <a:t> mucho </a:t>
                      </a:r>
                      <a:r>
                        <a:rPr lang="en-US" baseline="0" dirty="0" err="1" smtClean="0"/>
                        <a:t>dinero</a:t>
                      </a:r>
                      <a:r>
                        <a:rPr lang="en-US" baseline="0" dirty="0" smtClean="0"/>
                        <a:t> (</a:t>
                      </a:r>
                      <a:r>
                        <a:rPr lang="en-US" baseline="0" dirty="0" err="1" smtClean="0"/>
                        <a:t>caro</a:t>
                      </a:r>
                      <a:r>
                        <a:rPr lang="en-US" baseline="0" dirty="0" smtClean="0"/>
                        <a:t>)</a:t>
                      </a:r>
                    </a:p>
                    <a:p>
                      <a:r>
                        <a:rPr lang="en-US" baseline="0" dirty="0" smtClean="0"/>
                        <a:t>No </a:t>
                      </a:r>
                      <a:r>
                        <a:rPr lang="en-US" baseline="0" dirty="0" err="1" smtClean="0"/>
                        <a:t>aprendes</a:t>
                      </a:r>
                      <a:r>
                        <a:rPr lang="en-US" baseline="0" dirty="0" smtClean="0"/>
                        <a:t> de la </a:t>
                      </a:r>
                      <a:r>
                        <a:rPr lang="en-US" baseline="0" dirty="0" err="1" smtClean="0"/>
                        <a:t>cultura</a:t>
                      </a:r>
                      <a:endParaRPr lang="en-US" baseline="0" dirty="0" smtClean="0"/>
                    </a:p>
                    <a:p>
                      <a:r>
                        <a:rPr lang="en-US" baseline="0" dirty="0" smtClean="0"/>
                        <a:t>No </a:t>
                      </a:r>
                      <a:r>
                        <a:rPr lang="en-US" baseline="0" dirty="0" err="1" smtClean="0"/>
                        <a:t>sostentable</a:t>
                      </a:r>
                      <a:r>
                        <a:rPr lang="en-US" baseline="0" dirty="0" smtClean="0"/>
                        <a:t> </a:t>
                      </a:r>
                    </a:p>
                    <a:p>
                      <a:endParaRPr lang="en-US" baseline="0" dirty="0" smtClean="0"/>
                    </a:p>
                    <a:p>
                      <a:endParaRPr lang="en-US" dirty="0"/>
                    </a:p>
                  </a:txBody>
                  <a:tcPr/>
                </a:tc>
                <a:tc>
                  <a:txBody>
                    <a:bodyPr/>
                    <a:lstStyle/>
                    <a:p>
                      <a:r>
                        <a:rPr lang="en-US" dirty="0" err="1" smtClean="0"/>
                        <a:t>Mucha</a:t>
                      </a:r>
                      <a:r>
                        <a:rPr lang="en-US" baseline="0" dirty="0" smtClean="0"/>
                        <a:t> </a:t>
                      </a:r>
                      <a:r>
                        <a:rPr lang="en-US" baseline="0" dirty="0" err="1" smtClean="0"/>
                        <a:t>gente</a:t>
                      </a:r>
                      <a:endParaRPr lang="en-US" baseline="0" dirty="0" smtClean="0"/>
                    </a:p>
                    <a:p>
                      <a:r>
                        <a:rPr lang="en-US" baseline="0" dirty="0" err="1" smtClean="0"/>
                        <a:t>Compartir</a:t>
                      </a:r>
                      <a:r>
                        <a:rPr lang="en-US" baseline="0" dirty="0" smtClean="0"/>
                        <a:t> el </a:t>
                      </a:r>
                      <a:r>
                        <a:rPr lang="en-US" baseline="0" dirty="0" err="1" smtClean="0"/>
                        <a:t>baño</a:t>
                      </a:r>
                      <a:endParaRPr lang="en-US" baseline="0" dirty="0" smtClean="0"/>
                    </a:p>
                    <a:p>
                      <a:r>
                        <a:rPr lang="en-US" baseline="0" dirty="0" smtClean="0"/>
                        <a:t>No </a:t>
                      </a:r>
                      <a:r>
                        <a:rPr lang="en-US" baseline="0" dirty="0" err="1" smtClean="0"/>
                        <a:t>servicio</a:t>
                      </a:r>
                      <a:r>
                        <a:rPr lang="en-US" baseline="0" dirty="0" smtClean="0"/>
                        <a:t> de </a:t>
                      </a:r>
                      <a:r>
                        <a:rPr lang="en-US" baseline="0" dirty="0" err="1" smtClean="0"/>
                        <a:t>habitación</a:t>
                      </a:r>
                      <a:endParaRPr lang="en-US" baseline="0" dirty="0" smtClean="0"/>
                    </a:p>
                    <a:p>
                      <a:r>
                        <a:rPr lang="en-US" baseline="0" dirty="0" smtClean="0"/>
                        <a:t>No </a:t>
                      </a:r>
                      <a:r>
                        <a:rPr lang="en-US" baseline="0" dirty="0" err="1" smtClean="0"/>
                        <a:t>buena</a:t>
                      </a:r>
                      <a:r>
                        <a:rPr lang="en-US" baseline="0" dirty="0" smtClean="0"/>
                        <a:t> </a:t>
                      </a:r>
                      <a:r>
                        <a:rPr lang="en-US" baseline="0" dirty="0" err="1" smtClean="0"/>
                        <a:t>seguridad</a:t>
                      </a:r>
                      <a:r>
                        <a:rPr lang="en-US" baseline="0" dirty="0" smtClean="0"/>
                        <a:t> </a:t>
                      </a:r>
                    </a:p>
                    <a:p>
                      <a:r>
                        <a:rPr lang="en-US" dirty="0" err="1" smtClean="0"/>
                        <a:t>Puede</a:t>
                      </a:r>
                      <a:r>
                        <a:rPr lang="en-US" dirty="0" smtClean="0"/>
                        <a:t> </a:t>
                      </a:r>
                      <a:r>
                        <a:rPr lang="en-US" dirty="0" err="1" smtClean="0"/>
                        <a:t>ser</a:t>
                      </a:r>
                      <a:r>
                        <a:rPr lang="en-US" dirty="0" smtClean="0"/>
                        <a:t> </a:t>
                      </a:r>
                      <a:r>
                        <a:rPr lang="en-US" dirty="0" err="1" smtClean="0"/>
                        <a:t>dificil</a:t>
                      </a:r>
                      <a:r>
                        <a:rPr lang="en-US" baseline="0" dirty="0" smtClean="0"/>
                        <a:t> </a:t>
                      </a:r>
                      <a:r>
                        <a:rPr lang="en-US" baseline="0" dirty="0" err="1" smtClean="0"/>
                        <a:t>adaptarse</a:t>
                      </a:r>
                      <a:r>
                        <a:rPr lang="en-US" baseline="0" dirty="0" smtClean="0"/>
                        <a:t> al principio</a:t>
                      </a:r>
                    </a:p>
                    <a:p>
                      <a:r>
                        <a:rPr lang="en-US" baseline="0" dirty="0" err="1" smtClean="0"/>
                        <a:t>Necesitas</a:t>
                      </a:r>
                      <a:r>
                        <a:rPr lang="en-US" baseline="0" dirty="0" smtClean="0"/>
                        <a:t> </a:t>
                      </a:r>
                      <a:r>
                        <a:rPr lang="en-US" baseline="0" dirty="0" err="1" smtClean="0"/>
                        <a:t>trabajar</a:t>
                      </a:r>
                      <a:endParaRPr lang="en-US" dirty="0"/>
                    </a:p>
                  </a:txBody>
                  <a:tcPr/>
                </a:tc>
                <a:extLst>
                  <a:ext uri="{0D108BD9-81ED-4DB2-BD59-A6C34878D82A}">
                    <a16:rowId xmlns:a16="http://schemas.microsoft.com/office/drawing/2014/main" val="882158119"/>
                  </a:ext>
                </a:extLst>
              </a:tr>
            </a:tbl>
          </a:graphicData>
        </a:graphic>
      </p:graphicFrame>
    </p:spTree>
    <p:extLst>
      <p:ext uri="{BB962C8B-B14F-4D97-AF65-F5344CB8AC3E}">
        <p14:creationId xmlns:p14="http://schemas.microsoft.com/office/powerpoint/2010/main" val="45400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1749258"/>
              </p:ext>
            </p:extLst>
          </p:nvPr>
        </p:nvGraphicFramePr>
        <p:xfrm>
          <a:off x="674703" y="763479"/>
          <a:ext cx="8078680" cy="5988056"/>
        </p:xfrm>
        <a:graphic>
          <a:graphicData uri="http://schemas.openxmlformats.org/drawingml/2006/table">
            <a:tbl>
              <a:tblPr firstRow="1" bandRow="1">
                <a:tableStyleId>{5C22544A-7EE6-4342-B048-85BDC9FD1C3A}</a:tableStyleId>
              </a:tblPr>
              <a:tblGrid>
                <a:gridCol w="1286953">
                  <a:extLst>
                    <a:ext uri="{9D8B030D-6E8A-4147-A177-3AD203B41FA5}">
                      <a16:colId xmlns:a16="http://schemas.microsoft.com/office/drawing/2014/main" val="1424777464"/>
                    </a:ext>
                  </a:extLst>
                </a:gridCol>
                <a:gridCol w="4098834">
                  <a:extLst>
                    <a:ext uri="{9D8B030D-6E8A-4147-A177-3AD203B41FA5}">
                      <a16:colId xmlns:a16="http://schemas.microsoft.com/office/drawing/2014/main" val="3156542799"/>
                    </a:ext>
                  </a:extLst>
                </a:gridCol>
                <a:gridCol w="2692893">
                  <a:extLst>
                    <a:ext uri="{9D8B030D-6E8A-4147-A177-3AD203B41FA5}">
                      <a16:colId xmlns:a16="http://schemas.microsoft.com/office/drawing/2014/main" val="2429254521"/>
                    </a:ext>
                  </a:extLst>
                </a:gridCol>
              </a:tblGrid>
              <a:tr h="867416">
                <a:tc>
                  <a:txBody>
                    <a:bodyPr/>
                    <a:lstStyle/>
                    <a:p>
                      <a:endParaRPr lang="en-US" dirty="0"/>
                    </a:p>
                  </a:txBody>
                  <a:tcPr/>
                </a:tc>
                <a:tc>
                  <a:txBody>
                    <a:bodyPr/>
                    <a:lstStyle/>
                    <a:p>
                      <a:r>
                        <a:rPr lang="en-US" dirty="0" smtClean="0"/>
                        <a:t>Hotel</a:t>
                      </a:r>
                      <a:endParaRPr lang="en-US" dirty="0"/>
                    </a:p>
                  </a:txBody>
                  <a:tcPr/>
                </a:tc>
                <a:tc>
                  <a:txBody>
                    <a:bodyPr/>
                    <a:lstStyle/>
                    <a:p>
                      <a:r>
                        <a:rPr lang="en-US" dirty="0" smtClean="0"/>
                        <a:t>Casa de </a:t>
                      </a:r>
                      <a:r>
                        <a:rPr lang="en-US" dirty="0" err="1" smtClean="0"/>
                        <a:t>familia</a:t>
                      </a:r>
                      <a:endParaRPr lang="en-US" dirty="0"/>
                    </a:p>
                  </a:txBody>
                  <a:tcPr/>
                </a:tc>
                <a:extLst>
                  <a:ext uri="{0D108BD9-81ED-4DB2-BD59-A6C34878D82A}">
                    <a16:rowId xmlns:a16="http://schemas.microsoft.com/office/drawing/2014/main" val="1003460190"/>
                  </a:ext>
                </a:extLst>
              </a:tr>
              <a:tr h="2429341">
                <a:tc>
                  <a:txBody>
                    <a:bodyPr/>
                    <a:lstStyle/>
                    <a:p>
                      <a:r>
                        <a:rPr lang="en-US" dirty="0" err="1" smtClean="0"/>
                        <a:t>Positivos</a:t>
                      </a:r>
                      <a:endParaRPr lang="en-US" dirty="0"/>
                    </a:p>
                  </a:txBody>
                  <a:tcPr/>
                </a:tc>
                <a:tc>
                  <a:txBody>
                    <a:bodyPr/>
                    <a:lstStyle/>
                    <a:p>
                      <a:r>
                        <a:rPr lang="en-US" dirty="0" err="1" smtClean="0"/>
                        <a:t>Nadar</a:t>
                      </a:r>
                      <a:r>
                        <a:rPr lang="en-US" dirty="0" smtClean="0"/>
                        <a:t> </a:t>
                      </a:r>
                      <a:r>
                        <a:rPr lang="en-US" dirty="0" err="1" smtClean="0"/>
                        <a:t>en</a:t>
                      </a:r>
                      <a:r>
                        <a:rPr lang="en-US" dirty="0" smtClean="0"/>
                        <a:t> la </a:t>
                      </a:r>
                      <a:r>
                        <a:rPr lang="en-US" dirty="0" err="1" smtClean="0"/>
                        <a:t>piscina</a:t>
                      </a:r>
                      <a:endParaRPr lang="en-US" dirty="0" smtClean="0"/>
                    </a:p>
                    <a:p>
                      <a:r>
                        <a:rPr lang="en-US" dirty="0" smtClean="0"/>
                        <a:t>La </a:t>
                      </a:r>
                      <a:r>
                        <a:rPr lang="en-US" dirty="0" err="1" smtClean="0"/>
                        <a:t>privacidad</a:t>
                      </a:r>
                      <a:r>
                        <a:rPr lang="en-US" dirty="0" smtClean="0"/>
                        <a:t> (del </a:t>
                      </a:r>
                      <a:r>
                        <a:rPr lang="en-US" dirty="0" err="1" smtClean="0"/>
                        <a:t>baño</a:t>
                      </a:r>
                      <a:r>
                        <a:rPr lang="en-US" dirty="0" smtClean="0"/>
                        <a:t>)</a:t>
                      </a:r>
                    </a:p>
                    <a:p>
                      <a:r>
                        <a:rPr lang="en-US" dirty="0" err="1" smtClean="0"/>
                        <a:t>Desayuno</a:t>
                      </a:r>
                      <a:r>
                        <a:rPr lang="en-US" dirty="0" smtClean="0"/>
                        <a:t> </a:t>
                      </a:r>
                      <a:r>
                        <a:rPr lang="en-US" dirty="0" err="1" smtClean="0"/>
                        <a:t>incluido</a:t>
                      </a:r>
                      <a:endParaRPr lang="en-US" dirty="0" smtClean="0"/>
                    </a:p>
                    <a:p>
                      <a:r>
                        <a:rPr lang="en-US" dirty="0" err="1" smtClean="0"/>
                        <a:t>Limpio</a:t>
                      </a:r>
                      <a:endParaRPr lang="en-US" dirty="0" smtClean="0"/>
                    </a:p>
                    <a:p>
                      <a:r>
                        <a:rPr lang="en-US" dirty="0" smtClean="0"/>
                        <a:t>El </a:t>
                      </a:r>
                      <a:r>
                        <a:rPr lang="en-US" dirty="0" err="1" smtClean="0"/>
                        <a:t>servicio</a:t>
                      </a:r>
                      <a:r>
                        <a:rPr lang="en-US" dirty="0" smtClean="0"/>
                        <a:t> de </a:t>
                      </a:r>
                      <a:r>
                        <a:rPr lang="en-US" dirty="0" err="1" smtClean="0"/>
                        <a:t>habitación</a:t>
                      </a:r>
                      <a:endParaRPr lang="en-US" dirty="0" smtClean="0"/>
                    </a:p>
                    <a:p>
                      <a:r>
                        <a:rPr lang="en-US" dirty="0" err="1" smtClean="0"/>
                        <a:t>Servicio</a:t>
                      </a:r>
                      <a:r>
                        <a:rPr lang="en-US" baseline="0" dirty="0" smtClean="0"/>
                        <a:t> de la </a:t>
                      </a:r>
                      <a:r>
                        <a:rPr lang="en-US" baseline="0" dirty="0" err="1" smtClean="0"/>
                        <a:t>limpieza</a:t>
                      </a:r>
                      <a:endParaRPr lang="en-US" baseline="0" dirty="0" smtClean="0"/>
                    </a:p>
                    <a:p>
                      <a:endParaRPr lang="en-US" dirty="0" smtClean="0"/>
                    </a:p>
                    <a:p>
                      <a:endParaRPr lang="en-US" dirty="0" smtClean="0"/>
                    </a:p>
                    <a:p>
                      <a:endParaRPr lang="en-US" dirty="0"/>
                    </a:p>
                  </a:txBody>
                  <a:tcPr/>
                </a:tc>
                <a:tc>
                  <a:txBody>
                    <a:bodyPr/>
                    <a:lstStyle/>
                    <a:p>
                      <a:r>
                        <a:rPr lang="en-US" dirty="0" smtClean="0"/>
                        <a:t>(</a:t>
                      </a:r>
                      <a:r>
                        <a:rPr lang="en-US" dirty="0" err="1" smtClean="0"/>
                        <a:t>barato</a:t>
                      </a:r>
                      <a:r>
                        <a:rPr lang="en-US" dirty="0" smtClean="0"/>
                        <a:t>)No cuesta mucho </a:t>
                      </a:r>
                      <a:r>
                        <a:rPr lang="en-US" dirty="0" err="1" smtClean="0"/>
                        <a:t>dinero</a:t>
                      </a:r>
                      <a:endParaRPr lang="en-US" dirty="0" smtClean="0"/>
                    </a:p>
                    <a:p>
                      <a:r>
                        <a:rPr lang="en-US" dirty="0" err="1" smtClean="0"/>
                        <a:t>Experiencia</a:t>
                      </a:r>
                      <a:r>
                        <a:rPr lang="en-US" baseline="0" dirty="0" smtClean="0"/>
                        <a:t> de la </a:t>
                      </a:r>
                      <a:r>
                        <a:rPr lang="en-US" baseline="0" dirty="0" err="1" smtClean="0"/>
                        <a:t>cultura</a:t>
                      </a:r>
                      <a:endParaRPr lang="en-US" baseline="0" dirty="0" smtClean="0"/>
                    </a:p>
                    <a:p>
                      <a:r>
                        <a:rPr lang="en-US" baseline="0" dirty="0" err="1" smtClean="0"/>
                        <a:t>Aprender</a:t>
                      </a:r>
                      <a:r>
                        <a:rPr lang="en-US" baseline="0" dirty="0" smtClean="0"/>
                        <a:t> mucho</a:t>
                      </a:r>
                    </a:p>
                    <a:p>
                      <a:r>
                        <a:rPr lang="en-US" baseline="0" dirty="0" err="1" smtClean="0"/>
                        <a:t>Experiencia</a:t>
                      </a:r>
                      <a:r>
                        <a:rPr lang="en-US" baseline="0" dirty="0" smtClean="0"/>
                        <a:t> de la comida</a:t>
                      </a:r>
                    </a:p>
                    <a:p>
                      <a:r>
                        <a:rPr lang="en-US" baseline="0" dirty="0" err="1" smtClean="0"/>
                        <a:t>hacer</a:t>
                      </a:r>
                      <a:r>
                        <a:rPr lang="en-US" baseline="0" dirty="0" smtClean="0"/>
                        <a:t> </a:t>
                      </a:r>
                      <a:r>
                        <a:rPr lang="en-US" baseline="0" dirty="0" err="1" smtClean="0"/>
                        <a:t>relaciones</a:t>
                      </a:r>
                      <a:r>
                        <a:rPr lang="en-US" baseline="0" dirty="0" smtClean="0"/>
                        <a:t>/amigos</a:t>
                      </a:r>
                    </a:p>
                    <a:p>
                      <a:r>
                        <a:rPr lang="en-US" baseline="0" dirty="0" err="1" smtClean="0"/>
                        <a:t>Menos</a:t>
                      </a:r>
                      <a:r>
                        <a:rPr lang="en-US" baseline="0" dirty="0" smtClean="0"/>
                        <a:t> formal/</a:t>
                      </a:r>
                      <a:r>
                        <a:rPr lang="en-US" baseline="0" dirty="0" err="1" smtClean="0"/>
                        <a:t>más</a:t>
                      </a:r>
                      <a:r>
                        <a:rPr lang="en-US" baseline="0" dirty="0" smtClean="0"/>
                        <a:t> </a:t>
                      </a:r>
                      <a:r>
                        <a:rPr lang="en-US" baseline="0" dirty="0" err="1" smtClean="0"/>
                        <a:t>cómodo</a:t>
                      </a:r>
                      <a:endParaRPr lang="en-US" baseline="0" dirty="0" smtClean="0"/>
                    </a:p>
                    <a:p>
                      <a:endParaRPr lang="en-US" baseline="0" dirty="0" smtClean="0"/>
                    </a:p>
                  </a:txBody>
                  <a:tcPr/>
                </a:tc>
                <a:extLst>
                  <a:ext uri="{0D108BD9-81ED-4DB2-BD59-A6C34878D82A}">
                    <a16:rowId xmlns:a16="http://schemas.microsoft.com/office/drawing/2014/main" val="703017072"/>
                  </a:ext>
                </a:extLst>
              </a:tr>
              <a:tr h="2429341">
                <a:tc>
                  <a:txBody>
                    <a:bodyPr/>
                    <a:lstStyle/>
                    <a:p>
                      <a:r>
                        <a:rPr lang="en-US" dirty="0" err="1" smtClean="0"/>
                        <a:t>Negativos</a:t>
                      </a:r>
                      <a:endParaRPr lang="en-US" dirty="0"/>
                    </a:p>
                  </a:txBody>
                  <a:tcPr/>
                </a:tc>
                <a:tc>
                  <a:txBody>
                    <a:bodyPr/>
                    <a:lstStyle/>
                    <a:p>
                      <a:r>
                        <a:rPr lang="en-US" dirty="0" smtClean="0"/>
                        <a:t>Caro (cuesta mucho</a:t>
                      </a:r>
                      <a:r>
                        <a:rPr lang="en-US" baseline="0" dirty="0" smtClean="0"/>
                        <a:t> </a:t>
                      </a:r>
                      <a:r>
                        <a:rPr lang="en-US" baseline="0" dirty="0" err="1" smtClean="0"/>
                        <a:t>dinero</a:t>
                      </a:r>
                      <a:r>
                        <a:rPr lang="en-US" baseline="0" dirty="0" smtClean="0"/>
                        <a:t> </a:t>
                      </a:r>
                      <a:r>
                        <a:rPr lang="en-US" baseline="0" dirty="0" err="1" smtClean="0"/>
                        <a:t>normalmente</a:t>
                      </a:r>
                      <a:r>
                        <a:rPr lang="en-US" baseline="0" dirty="0" smtClean="0"/>
                        <a:t>)</a:t>
                      </a:r>
                    </a:p>
                    <a:p>
                      <a:r>
                        <a:rPr lang="en-US" baseline="0" dirty="0" err="1" smtClean="0"/>
                        <a:t>Tienes</a:t>
                      </a:r>
                      <a:r>
                        <a:rPr lang="en-US" baseline="0" dirty="0" smtClean="0"/>
                        <a:t> que </a:t>
                      </a:r>
                      <a:r>
                        <a:rPr lang="en-US" baseline="0" dirty="0" err="1" smtClean="0"/>
                        <a:t>pensar</a:t>
                      </a:r>
                      <a:r>
                        <a:rPr lang="en-US" baseline="0" dirty="0" smtClean="0"/>
                        <a:t> </a:t>
                      </a:r>
                      <a:r>
                        <a:rPr lang="en-US" baseline="0" dirty="0" err="1" smtClean="0"/>
                        <a:t>en</a:t>
                      </a:r>
                      <a:r>
                        <a:rPr lang="en-US" baseline="0" dirty="0" smtClean="0"/>
                        <a:t> </a:t>
                      </a:r>
                      <a:r>
                        <a:rPr lang="en-US" baseline="0" dirty="0" err="1" smtClean="0"/>
                        <a:t>los</a:t>
                      </a:r>
                      <a:r>
                        <a:rPr lang="en-US" baseline="0" dirty="0" smtClean="0"/>
                        <a:t> </a:t>
                      </a:r>
                      <a:r>
                        <a:rPr lang="en-US" baseline="0" dirty="0" err="1" smtClean="0"/>
                        <a:t>demás</a:t>
                      </a:r>
                      <a:r>
                        <a:rPr lang="en-US" baseline="0" dirty="0" smtClean="0"/>
                        <a:t> (</a:t>
                      </a:r>
                      <a:r>
                        <a:rPr lang="en-US" baseline="0" dirty="0" err="1" smtClean="0"/>
                        <a:t>otras</a:t>
                      </a:r>
                      <a:r>
                        <a:rPr lang="en-US" baseline="0" dirty="0" smtClean="0"/>
                        <a:t> personas)</a:t>
                      </a:r>
                    </a:p>
                    <a:p>
                      <a:r>
                        <a:rPr lang="en-US" baseline="0" dirty="0" err="1" smtClean="0"/>
                        <a:t>Malo</a:t>
                      </a:r>
                      <a:r>
                        <a:rPr lang="en-US" baseline="0" dirty="0" smtClean="0"/>
                        <a:t> para el </a:t>
                      </a:r>
                      <a:r>
                        <a:rPr lang="en-US" baseline="0" dirty="0" err="1" smtClean="0"/>
                        <a:t>medio</a:t>
                      </a:r>
                      <a:r>
                        <a:rPr lang="en-US" baseline="0" dirty="0" smtClean="0"/>
                        <a:t> </a:t>
                      </a:r>
                      <a:r>
                        <a:rPr lang="en-US" baseline="0" dirty="0" err="1" smtClean="0"/>
                        <a:t>ambiente</a:t>
                      </a:r>
                      <a:endParaRPr lang="en-US" baseline="0" dirty="0" smtClean="0"/>
                    </a:p>
                    <a:p>
                      <a:r>
                        <a:rPr lang="en-US" baseline="0" dirty="0" smtClean="0"/>
                        <a:t>¿Los </a:t>
                      </a:r>
                      <a:r>
                        <a:rPr lang="en-US" baseline="0" dirty="0" err="1" smtClean="0"/>
                        <a:t>pasillos</a:t>
                      </a:r>
                      <a:r>
                        <a:rPr lang="en-US" baseline="0" dirty="0" smtClean="0"/>
                        <a:t> son largos?</a:t>
                      </a:r>
                    </a:p>
                    <a:p>
                      <a:endParaRPr lang="en-US" dirty="0"/>
                    </a:p>
                  </a:txBody>
                  <a:tcPr/>
                </a:tc>
                <a:tc>
                  <a:txBody>
                    <a:bodyPr/>
                    <a:lstStyle/>
                    <a:p>
                      <a:r>
                        <a:rPr lang="en-US" dirty="0" smtClean="0"/>
                        <a:t>No </a:t>
                      </a:r>
                      <a:r>
                        <a:rPr lang="en-US" dirty="0" err="1" smtClean="0"/>
                        <a:t>privacidad</a:t>
                      </a:r>
                      <a:r>
                        <a:rPr lang="en-US" baseline="0" dirty="0" smtClean="0"/>
                        <a:t> (¡</a:t>
                      </a:r>
                      <a:r>
                        <a:rPr lang="en-US" baseline="0" dirty="0" err="1" smtClean="0"/>
                        <a:t>compartir</a:t>
                      </a:r>
                      <a:r>
                        <a:rPr lang="en-US" baseline="0" dirty="0" smtClean="0"/>
                        <a:t> el </a:t>
                      </a:r>
                      <a:r>
                        <a:rPr lang="en-US" baseline="0" dirty="0" err="1" smtClean="0"/>
                        <a:t>baño</a:t>
                      </a:r>
                      <a:r>
                        <a:rPr lang="en-US" baseline="0" dirty="0" smtClean="0"/>
                        <a:t>!)</a:t>
                      </a:r>
                    </a:p>
                    <a:p>
                      <a:r>
                        <a:rPr lang="en-US" baseline="0" dirty="0" smtClean="0"/>
                        <a:t>Al principio, no son amigos / son </a:t>
                      </a:r>
                      <a:r>
                        <a:rPr lang="en-US" baseline="0" dirty="0" err="1" smtClean="0"/>
                        <a:t>extranjeros</a:t>
                      </a:r>
                      <a:endParaRPr lang="en-US" baseline="0" dirty="0" smtClean="0"/>
                    </a:p>
                    <a:p>
                      <a:r>
                        <a:rPr lang="en-US" baseline="0" dirty="0" err="1" smtClean="0"/>
                        <a:t>Necesitas</a:t>
                      </a:r>
                      <a:r>
                        <a:rPr lang="en-US" baseline="0" dirty="0" smtClean="0"/>
                        <a:t> </a:t>
                      </a:r>
                      <a:r>
                        <a:rPr lang="en-US" baseline="0" dirty="0" err="1" smtClean="0"/>
                        <a:t>limpiar</a:t>
                      </a:r>
                      <a:endParaRPr lang="en-US" baseline="0" dirty="0" smtClean="0"/>
                    </a:p>
                    <a:p>
                      <a:r>
                        <a:rPr lang="en-US" baseline="0" dirty="0" smtClean="0"/>
                        <a:t>No </a:t>
                      </a:r>
                      <a:r>
                        <a:rPr lang="en-US" baseline="0" dirty="0" err="1" smtClean="0"/>
                        <a:t>sabes</a:t>
                      </a:r>
                      <a:r>
                        <a:rPr lang="en-US" baseline="0" dirty="0" smtClean="0"/>
                        <a:t> </a:t>
                      </a:r>
                      <a:r>
                        <a:rPr lang="en-US" baseline="0" dirty="0" err="1" smtClean="0"/>
                        <a:t>cómo</a:t>
                      </a:r>
                      <a:r>
                        <a:rPr lang="en-US" baseline="0" dirty="0" smtClean="0"/>
                        <a:t> van a </a:t>
                      </a:r>
                      <a:r>
                        <a:rPr lang="en-US" baseline="0" dirty="0" err="1" smtClean="0"/>
                        <a:t>ser</a:t>
                      </a:r>
                      <a:endParaRPr lang="en-US" baseline="0" dirty="0" smtClean="0"/>
                    </a:p>
                    <a:p>
                      <a:r>
                        <a:rPr lang="en-US" baseline="0" dirty="0" smtClean="0"/>
                        <a:t>No </a:t>
                      </a:r>
                      <a:r>
                        <a:rPr lang="en-US" baseline="0" dirty="0" err="1" smtClean="0"/>
                        <a:t>sabes</a:t>
                      </a:r>
                      <a:r>
                        <a:rPr lang="en-US" baseline="0" dirty="0" smtClean="0"/>
                        <a:t> de la comida</a:t>
                      </a:r>
                    </a:p>
                    <a:p>
                      <a:r>
                        <a:rPr lang="en-US" baseline="0" dirty="0" err="1" smtClean="0"/>
                        <a:t>Opciones</a:t>
                      </a:r>
                      <a:r>
                        <a:rPr lang="en-US" baseline="0" dirty="0" smtClean="0"/>
                        <a:t> </a:t>
                      </a:r>
                      <a:r>
                        <a:rPr lang="en-US" baseline="0" dirty="0" err="1" smtClean="0"/>
                        <a:t>limitadas</a:t>
                      </a:r>
                      <a:r>
                        <a:rPr lang="en-US" baseline="0" smtClean="0"/>
                        <a:t> </a:t>
                      </a:r>
                      <a:endParaRPr lang="en-US" baseline="0" dirty="0" smtClean="0"/>
                    </a:p>
                    <a:p>
                      <a:endParaRPr lang="en-US" dirty="0"/>
                    </a:p>
                  </a:txBody>
                  <a:tcPr/>
                </a:tc>
                <a:extLst>
                  <a:ext uri="{0D108BD9-81ED-4DB2-BD59-A6C34878D82A}">
                    <a16:rowId xmlns:a16="http://schemas.microsoft.com/office/drawing/2014/main" val="882158119"/>
                  </a:ext>
                </a:extLst>
              </a:tr>
            </a:tbl>
          </a:graphicData>
        </a:graphic>
      </p:graphicFrame>
    </p:spTree>
    <p:extLst>
      <p:ext uri="{BB962C8B-B14F-4D97-AF65-F5344CB8AC3E}">
        <p14:creationId xmlns:p14="http://schemas.microsoft.com/office/powerpoint/2010/main" val="2870072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2291" y="463547"/>
            <a:ext cx="3514769" cy="2123318"/>
          </a:xfrm>
          <a:prstGeom prst="rect">
            <a:avLst/>
          </a:prstGeom>
        </p:spPr>
      </p:pic>
      <p:sp>
        <p:nvSpPr>
          <p:cNvPr id="5" name="TextBox 4"/>
          <p:cNvSpPr txBox="1"/>
          <p:nvPr/>
        </p:nvSpPr>
        <p:spPr>
          <a:xfrm>
            <a:off x="4678016" y="530087"/>
            <a:ext cx="2345635" cy="369332"/>
          </a:xfrm>
          <a:prstGeom prst="rect">
            <a:avLst/>
          </a:prstGeom>
          <a:noFill/>
        </p:spPr>
        <p:txBody>
          <a:bodyPr wrap="square" rtlCol="0">
            <a:spAutoFit/>
          </a:bodyPr>
          <a:lstStyle/>
          <a:p>
            <a:r>
              <a:rPr lang="en-US" dirty="0" smtClean="0"/>
              <a:t>El </a:t>
            </a:r>
            <a:r>
              <a:rPr lang="en-US" dirty="0" err="1" smtClean="0"/>
              <a:t>matambre</a:t>
            </a:r>
            <a:r>
              <a:rPr lang="en-US" dirty="0" smtClean="0"/>
              <a:t> </a:t>
            </a:r>
            <a:endParaRPr lang="en-US" dirty="0"/>
          </a:p>
        </p:txBody>
      </p:sp>
      <p:pic>
        <p:nvPicPr>
          <p:cNvPr id="9" name="Picture 8"/>
          <p:cNvPicPr>
            <a:picLocks noChangeAspect="1"/>
          </p:cNvPicPr>
          <p:nvPr/>
        </p:nvPicPr>
        <p:blipFill>
          <a:blip r:embed="rId3"/>
          <a:stretch>
            <a:fillRect/>
          </a:stretch>
        </p:blipFill>
        <p:spPr>
          <a:xfrm>
            <a:off x="572741" y="3311179"/>
            <a:ext cx="4105275" cy="2686050"/>
          </a:xfrm>
          <a:prstGeom prst="rect">
            <a:avLst/>
          </a:prstGeom>
        </p:spPr>
      </p:pic>
      <p:sp>
        <p:nvSpPr>
          <p:cNvPr id="10" name="TextBox 9"/>
          <p:cNvSpPr txBox="1"/>
          <p:nvPr/>
        </p:nvSpPr>
        <p:spPr>
          <a:xfrm>
            <a:off x="1557129" y="2764356"/>
            <a:ext cx="2345635" cy="369332"/>
          </a:xfrm>
          <a:prstGeom prst="rect">
            <a:avLst/>
          </a:prstGeom>
          <a:noFill/>
        </p:spPr>
        <p:txBody>
          <a:bodyPr wrap="square" rtlCol="0">
            <a:spAutoFit/>
          </a:bodyPr>
          <a:lstStyle/>
          <a:p>
            <a:r>
              <a:rPr lang="en-US" dirty="0" smtClean="0"/>
              <a:t>El </a:t>
            </a:r>
            <a:r>
              <a:rPr lang="en-US" dirty="0" err="1" smtClean="0"/>
              <a:t>asado</a:t>
            </a:r>
            <a:r>
              <a:rPr lang="en-US" dirty="0" smtClean="0"/>
              <a:t> </a:t>
            </a:r>
            <a:r>
              <a:rPr lang="en-US" dirty="0" err="1" smtClean="0"/>
              <a:t>argentino</a:t>
            </a:r>
            <a:endParaRPr lang="en-US" dirty="0"/>
          </a:p>
        </p:txBody>
      </p:sp>
      <p:pic>
        <p:nvPicPr>
          <p:cNvPr id="12" name="Picture 11"/>
          <p:cNvPicPr>
            <a:picLocks noChangeAspect="1"/>
          </p:cNvPicPr>
          <p:nvPr/>
        </p:nvPicPr>
        <p:blipFill>
          <a:blip r:embed="rId4"/>
          <a:stretch>
            <a:fillRect/>
          </a:stretch>
        </p:blipFill>
        <p:spPr>
          <a:xfrm>
            <a:off x="5228188" y="3158158"/>
            <a:ext cx="3590925" cy="2276475"/>
          </a:xfrm>
          <a:prstGeom prst="rect">
            <a:avLst/>
          </a:prstGeom>
        </p:spPr>
      </p:pic>
      <p:sp>
        <p:nvSpPr>
          <p:cNvPr id="13" name="TextBox 12"/>
          <p:cNvSpPr txBox="1"/>
          <p:nvPr/>
        </p:nvSpPr>
        <p:spPr>
          <a:xfrm>
            <a:off x="5671929" y="2579690"/>
            <a:ext cx="2345635" cy="369332"/>
          </a:xfrm>
          <a:prstGeom prst="rect">
            <a:avLst/>
          </a:prstGeom>
          <a:noFill/>
        </p:spPr>
        <p:txBody>
          <a:bodyPr wrap="square" rtlCol="0">
            <a:spAutoFit/>
          </a:bodyPr>
          <a:lstStyle/>
          <a:p>
            <a:r>
              <a:rPr lang="en-US" dirty="0" smtClean="0"/>
              <a:t>Las empanadas</a:t>
            </a:r>
            <a:endParaRPr lang="en-US" dirty="0"/>
          </a:p>
        </p:txBody>
      </p:sp>
    </p:spTree>
    <p:extLst>
      <p:ext uri="{BB962C8B-B14F-4D97-AF65-F5344CB8AC3E}">
        <p14:creationId xmlns:p14="http://schemas.microsoft.com/office/powerpoint/2010/main" val="1122426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871" y="1142378"/>
            <a:ext cx="2743200" cy="2028825"/>
          </a:xfrm>
          <a:prstGeom prst="rect">
            <a:avLst/>
          </a:prstGeom>
        </p:spPr>
      </p:pic>
      <p:pic>
        <p:nvPicPr>
          <p:cNvPr id="3" name="Picture 2"/>
          <p:cNvPicPr>
            <a:picLocks noChangeAspect="1"/>
          </p:cNvPicPr>
          <p:nvPr/>
        </p:nvPicPr>
        <p:blipFill>
          <a:blip r:embed="rId3"/>
          <a:stretch>
            <a:fillRect/>
          </a:stretch>
        </p:blipFill>
        <p:spPr>
          <a:xfrm>
            <a:off x="413923" y="3714750"/>
            <a:ext cx="2962275" cy="1866900"/>
          </a:xfrm>
          <a:prstGeom prst="rect">
            <a:avLst/>
          </a:prstGeom>
        </p:spPr>
      </p:pic>
      <p:sp>
        <p:nvSpPr>
          <p:cNvPr id="4" name="TextBox 3"/>
          <p:cNvSpPr txBox="1"/>
          <p:nvPr/>
        </p:nvSpPr>
        <p:spPr>
          <a:xfrm>
            <a:off x="1126432" y="377688"/>
            <a:ext cx="2345635" cy="369332"/>
          </a:xfrm>
          <a:prstGeom prst="rect">
            <a:avLst/>
          </a:prstGeom>
          <a:noFill/>
        </p:spPr>
        <p:txBody>
          <a:bodyPr wrap="square" rtlCol="0">
            <a:spAutoFit/>
          </a:bodyPr>
          <a:lstStyle/>
          <a:p>
            <a:r>
              <a:rPr lang="en-US" dirty="0" smtClean="0"/>
              <a:t>Los </a:t>
            </a:r>
            <a:r>
              <a:rPr lang="en-US" dirty="0" err="1" smtClean="0"/>
              <a:t>alfajores</a:t>
            </a:r>
            <a:endParaRPr lang="en-US" dirty="0"/>
          </a:p>
        </p:txBody>
      </p:sp>
      <p:pic>
        <p:nvPicPr>
          <p:cNvPr id="5" name="Picture 4"/>
          <p:cNvPicPr>
            <a:picLocks noChangeAspect="1"/>
          </p:cNvPicPr>
          <p:nvPr/>
        </p:nvPicPr>
        <p:blipFill>
          <a:blip r:embed="rId4"/>
          <a:stretch>
            <a:fillRect/>
          </a:stretch>
        </p:blipFill>
        <p:spPr>
          <a:xfrm>
            <a:off x="3868806" y="1901065"/>
            <a:ext cx="3314700" cy="3400425"/>
          </a:xfrm>
          <a:prstGeom prst="rect">
            <a:avLst/>
          </a:prstGeom>
        </p:spPr>
      </p:pic>
      <p:sp>
        <p:nvSpPr>
          <p:cNvPr id="6" name="TextBox 5"/>
          <p:cNvSpPr txBox="1"/>
          <p:nvPr/>
        </p:nvSpPr>
        <p:spPr>
          <a:xfrm>
            <a:off x="4711147" y="957712"/>
            <a:ext cx="2345635" cy="369332"/>
          </a:xfrm>
          <a:prstGeom prst="rect">
            <a:avLst/>
          </a:prstGeom>
          <a:noFill/>
        </p:spPr>
        <p:txBody>
          <a:bodyPr wrap="square" rtlCol="0">
            <a:spAutoFit/>
          </a:bodyPr>
          <a:lstStyle/>
          <a:p>
            <a:r>
              <a:rPr lang="en-US" dirty="0" smtClean="0"/>
              <a:t>Las </a:t>
            </a:r>
            <a:r>
              <a:rPr lang="en-US" dirty="0" err="1" smtClean="0"/>
              <a:t>medialunas</a:t>
            </a:r>
            <a:endParaRPr lang="en-US" dirty="0"/>
          </a:p>
        </p:txBody>
      </p:sp>
    </p:spTree>
    <p:extLst>
      <p:ext uri="{BB962C8B-B14F-4D97-AF65-F5344CB8AC3E}">
        <p14:creationId xmlns:p14="http://schemas.microsoft.com/office/powerpoint/2010/main" val="3023633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566" y="0"/>
            <a:ext cx="7063409" cy="369332"/>
          </a:xfrm>
          <a:prstGeom prst="rect">
            <a:avLst/>
          </a:prstGeom>
        </p:spPr>
        <p:txBody>
          <a:bodyPr wrap="square">
            <a:spAutoFit/>
          </a:bodyPr>
          <a:lstStyle/>
          <a:p>
            <a:r>
              <a:rPr lang="en-US" dirty="0">
                <a:hlinkClick r:id="rId2"/>
              </a:rPr>
              <a:t>https://www.youtube.com/watch?v=-BW1-pE4XaE</a:t>
            </a:r>
            <a:endParaRPr lang="en-US" dirty="0"/>
          </a:p>
        </p:txBody>
      </p:sp>
      <p:pic>
        <p:nvPicPr>
          <p:cNvPr id="5" name="Picture 4"/>
          <p:cNvPicPr>
            <a:picLocks noChangeAspect="1"/>
          </p:cNvPicPr>
          <p:nvPr/>
        </p:nvPicPr>
        <p:blipFill>
          <a:blip r:embed="rId3"/>
          <a:stretch>
            <a:fillRect/>
          </a:stretch>
        </p:blipFill>
        <p:spPr>
          <a:xfrm>
            <a:off x="803000" y="480184"/>
            <a:ext cx="6657975" cy="6162675"/>
          </a:xfrm>
          <a:prstGeom prst="rect">
            <a:avLst/>
          </a:prstGeom>
        </p:spPr>
      </p:pic>
    </p:spTree>
    <p:extLst>
      <p:ext uri="{BB962C8B-B14F-4D97-AF65-F5344CB8AC3E}">
        <p14:creationId xmlns:p14="http://schemas.microsoft.com/office/powerpoint/2010/main" val="3613998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Hospedaje</a:t>
            </a:r>
            <a:r>
              <a:rPr lang="en-US" dirty="0" smtClean="0"/>
              <a:t>: </a:t>
            </a:r>
            <a:r>
              <a:rPr lang="en-US" dirty="0" err="1" smtClean="0"/>
              <a:t>dónde</a:t>
            </a:r>
            <a:r>
              <a:rPr lang="en-US" dirty="0" smtClean="0"/>
              <a:t> </a:t>
            </a:r>
            <a:r>
              <a:rPr lang="en-US" dirty="0" err="1" smtClean="0"/>
              <a:t>quedarse</a:t>
            </a:r>
            <a:endParaRPr lang="en-US" dirty="0"/>
          </a:p>
        </p:txBody>
      </p:sp>
      <p:sp>
        <p:nvSpPr>
          <p:cNvPr id="3" name="Content Placeholder 2"/>
          <p:cNvSpPr>
            <a:spLocks noGrp="1"/>
          </p:cNvSpPr>
          <p:nvPr>
            <p:ph idx="1"/>
          </p:nvPr>
        </p:nvSpPr>
        <p:spPr/>
        <p:txBody>
          <a:bodyPr/>
          <a:lstStyle/>
          <a:p>
            <a:pPr marL="0" indent="0">
              <a:buNone/>
            </a:pPr>
            <a:r>
              <a:rPr lang="en-US" dirty="0" smtClean="0"/>
              <a:t>What types of lodging are you familiar with? Where do you like to stay when with family, friends, alone? What </a:t>
            </a:r>
            <a:r>
              <a:rPr lang="en-US" smtClean="0"/>
              <a:t>is important to you?</a:t>
            </a:r>
            <a:endParaRPr lang="en-US"/>
          </a:p>
        </p:txBody>
      </p:sp>
    </p:spTree>
    <p:extLst>
      <p:ext uri="{BB962C8B-B14F-4D97-AF65-F5344CB8AC3E}">
        <p14:creationId xmlns:p14="http://schemas.microsoft.com/office/powerpoint/2010/main" val="1315296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190500"/>
            <a:ext cx="6534150" cy="595314"/>
          </a:xfrm>
        </p:spPr>
        <p:txBody>
          <a:bodyPr>
            <a:normAutofit fontScale="90000"/>
          </a:bodyPr>
          <a:lstStyle/>
          <a:p>
            <a:r>
              <a:rPr lang="en-US" dirty="0" smtClean="0"/>
              <a:t>Hoy:</a:t>
            </a:r>
            <a:endParaRPr lang="en-US" dirty="0"/>
          </a:p>
        </p:txBody>
      </p:sp>
      <p:sp>
        <p:nvSpPr>
          <p:cNvPr id="3" name="Content Placeholder 2"/>
          <p:cNvSpPr>
            <a:spLocks noGrp="1"/>
          </p:cNvSpPr>
          <p:nvPr>
            <p:ph idx="1"/>
          </p:nvPr>
        </p:nvSpPr>
        <p:spPr>
          <a:xfrm>
            <a:off x="219075" y="785814"/>
            <a:ext cx="8763000" cy="5900736"/>
          </a:xfrm>
        </p:spPr>
        <p:txBody>
          <a:bodyPr>
            <a:normAutofit/>
          </a:bodyPr>
          <a:lstStyle/>
          <a:p>
            <a:pPr marL="514350" indent="-514350">
              <a:buAutoNum type="arabicPeriod"/>
            </a:pPr>
            <a:r>
              <a:rPr lang="en-US" dirty="0" smtClean="0"/>
              <a:t>What kinds of questions can you expect to hear in the following 3 situations: checking in at the airport,  going through </a:t>
            </a:r>
            <a:r>
              <a:rPr lang="en-US" dirty="0"/>
              <a:t>customs, buying a </a:t>
            </a:r>
            <a:r>
              <a:rPr lang="en-US" dirty="0" smtClean="0"/>
              <a:t>ticket…</a:t>
            </a:r>
          </a:p>
          <a:p>
            <a:pPr marL="514350" indent="-514350">
              <a:buFont typeface="Arial" panose="020B0604020202020204" pitchFamily="34" charset="0"/>
              <a:buAutoNum type="arabicPeriod"/>
            </a:pPr>
            <a:r>
              <a:rPr lang="en-US" dirty="0" err="1" smtClean="0"/>
              <a:t>Escuchar</a:t>
            </a:r>
            <a:r>
              <a:rPr lang="en-US" dirty="0" smtClean="0"/>
              <a:t> </a:t>
            </a:r>
            <a:r>
              <a:rPr lang="en-US" dirty="0"/>
              <a:t>pg. 7 </a:t>
            </a:r>
            <a:r>
              <a:rPr lang="en-US" dirty="0" err="1"/>
              <a:t>paquete</a:t>
            </a:r>
            <a:r>
              <a:rPr lang="en-US" dirty="0"/>
              <a:t>/ 303 del </a:t>
            </a:r>
            <a:r>
              <a:rPr lang="en-US" dirty="0" err="1"/>
              <a:t>libro</a:t>
            </a:r>
            <a:r>
              <a:rPr lang="en-US" dirty="0" smtClean="0"/>
              <a:t>.</a:t>
            </a:r>
          </a:p>
          <a:p>
            <a:pPr marL="514350" indent="-514350">
              <a:buFont typeface="Arial" panose="020B0604020202020204" pitchFamily="34" charset="0"/>
              <a:buAutoNum type="arabicPeriod"/>
            </a:pPr>
            <a:r>
              <a:rPr lang="en-US" dirty="0" smtClean="0"/>
              <a:t>Assessments</a:t>
            </a:r>
            <a:endParaRPr lang="en-US" dirty="0"/>
          </a:p>
          <a:p>
            <a:pPr marL="514350" indent="-514350">
              <a:buAutoNum type="arabicPeriod"/>
            </a:pPr>
            <a:r>
              <a:rPr lang="en-US" dirty="0" smtClean="0"/>
              <a:t>Pg. 11: </a:t>
            </a:r>
            <a:r>
              <a:rPr lang="en-US" dirty="0" err="1" smtClean="0"/>
              <a:t>conversación</a:t>
            </a:r>
            <a:r>
              <a:rPr lang="en-US" dirty="0" smtClean="0"/>
              <a:t> </a:t>
            </a:r>
            <a:r>
              <a:rPr lang="en-US" dirty="0" err="1" smtClean="0"/>
              <a:t>en</a:t>
            </a:r>
            <a:r>
              <a:rPr lang="en-US" dirty="0" smtClean="0"/>
              <a:t> </a:t>
            </a:r>
            <a:r>
              <a:rPr lang="en-US" dirty="0" err="1" smtClean="0"/>
              <a:t>orden</a:t>
            </a:r>
            <a:r>
              <a:rPr lang="en-US" dirty="0" smtClean="0"/>
              <a:t>, leer </a:t>
            </a:r>
            <a:r>
              <a:rPr lang="en-US" dirty="0" err="1" smtClean="0"/>
              <a:t>sobre</a:t>
            </a:r>
            <a:r>
              <a:rPr lang="en-US" dirty="0" smtClean="0"/>
              <a:t> </a:t>
            </a:r>
            <a:r>
              <a:rPr lang="en-US" dirty="0" err="1" smtClean="0"/>
              <a:t>los</a:t>
            </a:r>
            <a:r>
              <a:rPr lang="en-US" dirty="0" smtClean="0"/>
              <a:t> autobuses </a:t>
            </a:r>
            <a:r>
              <a:rPr lang="en-US" dirty="0" err="1" smtClean="0"/>
              <a:t>pg</a:t>
            </a:r>
            <a:r>
              <a:rPr lang="en-US" dirty="0" smtClean="0"/>
              <a:t> 12 (316 del </a:t>
            </a:r>
            <a:r>
              <a:rPr lang="en-US" dirty="0" err="1" smtClean="0"/>
              <a:t>libro</a:t>
            </a:r>
            <a:r>
              <a:rPr lang="en-US" dirty="0" smtClean="0"/>
              <a:t>)</a:t>
            </a:r>
          </a:p>
          <a:p>
            <a:pPr marL="514350" indent="-514350">
              <a:buAutoNum type="arabicPeriod"/>
            </a:pPr>
            <a:r>
              <a:rPr lang="en-US" dirty="0" err="1" smtClean="0"/>
              <a:t>Conversaciones</a:t>
            </a:r>
            <a:r>
              <a:rPr lang="en-US" dirty="0" smtClean="0"/>
              <a:t> </a:t>
            </a:r>
            <a:r>
              <a:rPr lang="en-US" dirty="0" err="1" smtClean="0"/>
              <a:t>diferentes</a:t>
            </a:r>
            <a:r>
              <a:rPr lang="en-US" dirty="0" smtClean="0"/>
              <a:t>: </a:t>
            </a:r>
            <a:r>
              <a:rPr lang="en-US" dirty="0" err="1" smtClean="0"/>
              <a:t>práctica</a:t>
            </a:r>
            <a:r>
              <a:rPr lang="en-US" dirty="0" smtClean="0"/>
              <a:t>: </a:t>
            </a:r>
            <a:r>
              <a:rPr lang="en-US" dirty="0" err="1" smtClean="0"/>
              <a:t>dejar</a:t>
            </a:r>
            <a:r>
              <a:rPr lang="en-US" dirty="0" smtClean="0"/>
              <a:t> el </a:t>
            </a:r>
            <a:r>
              <a:rPr lang="en-US" dirty="0" err="1" smtClean="0"/>
              <a:t>equipaje</a:t>
            </a:r>
            <a:r>
              <a:rPr lang="en-US" dirty="0" smtClean="0"/>
              <a:t>, la </a:t>
            </a:r>
            <a:r>
              <a:rPr lang="en-US" dirty="0" err="1" smtClean="0"/>
              <a:t>aduana</a:t>
            </a:r>
            <a:r>
              <a:rPr lang="en-US" dirty="0" smtClean="0"/>
              <a:t>, </a:t>
            </a:r>
            <a:r>
              <a:rPr lang="en-US" dirty="0" err="1" smtClean="0"/>
              <a:t>comprar</a:t>
            </a:r>
            <a:r>
              <a:rPr lang="en-US" dirty="0" smtClean="0"/>
              <a:t> un </a:t>
            </a:r>
            <a:r>
              <a:rPr lang="en-US" dirty="0" err="1" smtClean="0"/>
              <a:t>boleto</a:t>
            </a:r>
            <a:r>
              <a:rPr lang="en-US" dirty="0"/>
              <a:t> </a:t>
            </a:r>
            <a:r>
              <a:rPr lang="en-US" dirty="0" smtClean="0"/>
              <a:t>de </a:t>
            </a:r>
            <a:r>
              <a:rPr lang="en-US" dirty="0" err="1"/>
              <a:t>ó</a:t>
            </a:r>
            <a:r>
              <a:rPr lang="en-US" dirty="0" err="1" smtClean="0"/>
              <a:t>mnibus</a:t>
            </a:r>
            <a:r>
              <a:rPr lang="en-US" dirty="0" smtClean="0"/>
              <a:t>. </a:t>
            </a:r>
          </a:p>
          <a:p>
            <a:pPr marL="514350" indent="-514350">
              <a:buFont typeface="Arial" panose="020B0604020202020204" pitchFamily="34" charset="0"/>
              <a:buAutoNum type="arabicPeriod"/>
            </a:pPr>
            <a:r>
              <a:rPr lang="en-US" dirty="0" err="1"/>
              <a:t>Vocabulario</a:t>
            </a:r>
            <a:r>
              <a:rPr lang="en-US" dirty="0"/>
              <a:t>: </a:t>
            </a:r>
            <a:r>
              <a:rPr lang="en-US" dirty="0" err="1"/>
              <a:t>práctica</a:t>
            </a:r>
            <a:r>
              <a:rPr lang="en-US" dirty="0"/>
              <a:t> con EC online: Log on to </a:t>
            </a:r>
            <a:r>
              <a:rPr lang="en-US" dirty="0" err="1"/>
              <a:t>EntreCulturas</a:t>
            </a:r>
            <a:r>
              <a:rPr lang="en-US" dirty="0"/>
              <a:t>: on </a:t>
            </a:r>
            <a:r>
              <a:rPr lang="en-US" dirty="0" err="1"/>
              <a:t>Classlink</a:t>
            </a:r>
            <a:r>
              <a:rPr lang="en-US" dirty="0"/>
              <a:t>, under Wayside Publishing, explore some of the assignments under </a:t>
            </a:r>
            <a:r>
              <a:rPr lang="en-US" dirty="0" err="1"/>
              <a:t>Así</a:t>
            </a:r>
            <a:r>
              <a:rPr lang="en-US" dirty="0"/>
              <a:t> se dice 1 through 5</a:t>
            </a:r>
          </a:p>
          <a:p>
            <a:pPr marL="514350" indent="-514350">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191518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190500"/>
            <a:ext cx="6534150" cy="595314"/>
          </a:xfrm>
        </p:spPr>
        <p:txBody>
          <a:bodyPr>
            <a:normAutofit fontScale="90000"/>
          </a:bodyPr>
          <a:lstStyle/>
          <a:p>
            <a:r>
              <a:rPr lang="en-US" dirty="0" smtClean="0"/>
              <a:t>Hoy:</a:t>
            </a:r>
            <a:endParaRPr lang="en-US" dirty="0"/>
          </a:p>
        </p:txBody>
      </p:sp>
      <p:sp>
        <p:nvSpPr>
          <p:cNvPr id="3" name="Content Placeholder 2"/>
          <p:cNvSpPr>
            <a:spLocks noGrp="1"/>
          </p:cNvSpPr>
          <p:nvPr>
            <p:ph idx="1"/>
          </p:nvPr>
        </p:nvSpPr>
        <p:spPr>
          <a:xfrm>
            <a:off x="219075" y="785814"/>
            <a:ext cx="8763000" cy="5900736"/>
          </a:xfrm>
        </p:spPr>
        <p:txBody>
          <a:bodyPr/>
          <a:lstStyle/>
          <a:p>
            <a:pPr marL="514350" indent="-514350">
              <a:buAutoNum type="arabicPeriod"/>
            </a:pPr>
            <a:r>
              <a:rPr lang="en-US" dirty="0" err="1" smtClean="0"/>
              <a:t>Mandatos</a:t>
            </a:r>
            <a:r>
              <a:rPr lang="en-US" dirty="0" smtClean="0"/>
              <a:t> (commands) review: how to form? Special rules?</a:t>
            </a:r>
          </a:p>
          <a:p>
            <a:pPr marL="514350" indent="-514350">
              <a:buAutoNum type="arabicPeriod"/>
            </a:pPr>
            <a:r>
              <a:rPr lang="en-US" dirty="0" smtClean="0"/>
              <a:t>Learning check 1 practice (</a:t>
            </a:r>
            <a:r>
              <a:rPr lang="en-US" dirty="0" err="1" smtClean="0"/>
              <a:t>pg</a:t>
            </a:r>
            <a:r>
              <a:rPr lang="en-US" dirty="0" smtClean="0"/>
              <a:t> 10 of </a:t>
            </a:r>
            <a:r>
              <a:rPr lang="en-US" dirty="0" err="1" smtClean="0"/>
              <a:t>paquete</a:t>
            </a:r>
            <a:r>
              <a:rPr lang="en-US" dirty="0" smtClean="0"/>
              <a:t>)</a:t>
            </a:r>
          </a:p>
          <a:p>
            <a:pPr marL="514350" indent="-514350">
              <a:buAutoNum type="arabicPeriod"/>
            </a:pPr>
            <a:r>
              <a:rPr lang="en-US" dirty="0" smtClean="0"/>
              <a:t>Learning check!</a:t>
            </a:r>
          </a:p>
          <a:p>
            <a:pPr marL="514350" indent="-514350">
              <a:buFont typeface="Arial" panose="020B0604020202020204" pitchFamily="34" charset="0"/>
              <a:buAutoNum type="arabicPeriod"/>
            </a:pPr>
            <a:r>
              <a:rPr lang="en-US" dirty="0" err="1"/>
              <a:t>Vocabulario</a:t>
            </a:r>
            <a:r>
              <a:rPr lang="en-US" dirty="0"/>
              <a:t>: </a:t>
            </a:r>
            <a:r>
              <a:rPr lang="en-US" dirty="0" err="1"/>
              <a:t>práctica</a:t>
            </a:r>
            <a:r>
              <a:rPr lang="en-US" dirty="0"/>
              <a:t> con </a:t>
            </a:r>
            <a:r>
              <a:rPr lang="en-US" dirty="0" smtClean="0"/>
              <a:t>EC </a:t>
            </a:r>
            <a:r>
              <a:rPr lang="en-US" dirty="0"/>
              <a:t>online: Log on to </a:t>
            </a:r>
            <a:r>
              <a:rPr lang="en-US" dirty="0" err="1"/>
              <a:t>EntreCulturas</a:t>
            </a:r>
            <a:r>
              <a:rPr lang="en-US" dirty="0"/>
              <a:t>: on </a:t>
            </a:r>
            <a:r>
              <a:rPr lang="en-US" dirty="0" err="1"/>
              <a:t>Classlink</a:t>
            </a:r>
            <a:r>
              <a:rPr lang="en-US" dirty="0"/>
              <a:t>, under Wayside Publishing, explore some of the assignments under </a:t>
            </a:r>
            <a:r>
              <a:rPr lang="en-US" dirty="0" err="1"/>
              <a:t>Así</a:t>
            </a:r>
            <a:r>
              <a:rPr lang="en-US" dirty="0"/>
              <a:t> se dice 1 through 5</a:t>
            </a:r>
          </a:p>
          <a:p>
            <a:pPr marL="514350" indent="-514350">
              <a:buFont typeface="Arial" panose="020B0604020202020204" pitchFamily="34" charset="0"/>
              <a:buAutoNum type="arabicPeriod"/>
            </a:pPr>
            <a:r>
              <a:rPr lang="en-US" dirty="0" err="1"/>
              <a:t>Escuchar</a:t>
            </a:r>
            <a:r>
              <a:rPr lang="en-US" dirty="0"/>
              <a:t> pg. 7 </a:t>
            </a:r>
            <a:r>
              <a:rPr lang="en-US" dirty="0" err="1"/>
              <a:t>paquete</a:t>
            </a:r>
            <a:r>
              <a:rPr lang="en-US" dirty="0"/>
              <a:t>/ 303 del </a:t>
            </a:r>
            <a:r>
              <a:rPr lang="en-US" dirty="0" err="1"/>
              <a:t>libro</a:t>
            </a:r>
            <a:r>
              <a:rPr lang="en-US" dirty="0"/>
              <a:t>.</a:t>
            </a:r>
          </a:p>
          <a:p>
            <a:pPr marL="514350" indent="-514350">
              <a:buAutoNum type="arabicPeriod"/>
            </a:pPr>
            <a:r>
              <a:rPr lang="en-US" dirty="0" smtClean="0"/>
              <a:t>Pg. 11: </a:t>
            </a:r>
            <a:r>
              <a:rPr lang="en-US" dirty="0" err="1" smtClean="0"/>
              <a:t>conversación</a:t>
            </a:r>
            <a:r>
              <a:rPr lang="en-US" dirty="0" smtClean="0"/>
              <a:t> </a:t>
            </a:r>
            <a:r>
              <a:rPr lang="en-US" dirty="0" err="1" smtClean="0"/>
              <a:t>en</a:t>
            </a:r>
            <a:r>
              <a:rPr lang="en-US" dirty="0" smtClean="0"/>
              <a:t> </a:t>
            </a:r>
            <a:r>
              <a:rPr lang="en-US" dirty="0" err="1" smtClean="0"/>
              <a:t>orden</a:t>
            </a:r>
            <a:r>
              <a:rPr lang="en-US" dirty="0" smtClean="0"/>
              <a:t>, leer </a:t>
            </a:r>
            <a:r>
              <a:rPr lang="en-US" dirty="0" err="1" smtClean="0"/>
              <a:t>sobre</a:t>
            </a:r>
            <a:r>
              <a:rPr lang="en-US" dirty="0" smtClean="0"/>
              <a:t> </a:t>
            </a:r>
            <a:r>
              <a:rPr lang="en-US" dirty="0" err="1" smtClean="0"/>
              <a:t>los</a:t>
            </a:r>
            <a:r>
              <a:rPr lang="en-US" dirty="0" smtClean="0"/>
              <a:t> autobuses </a:t>
            </a:r>
            <a:r>
              <a:rPr lang="en-US" dirty="0" err="1" smtClean="0"/>
              <a:t>pg</a:t>
            </a:r>
            <a:r>
              <a:rPr lang="en-US" dirty="0" smtClean="0"/>
              <a:t> 12 (316 del </a:t>
            </a:r>
            <a:r>
              <a:rPr lang="en-US" dirty="0" err="1" smtClean="0"/>
              <a:t>libro</a:t>
            </a:r>
            <a:r>
              <a:rPr lang="en-US" dirty="0" smtClean="0"/>
              <a:t>)</a:t>
            </a:r>
          </a:p>
          <a:p>
            <a:pPr marL="514350" indent="-514350">
              <a:buAutoNum type="arabicPeriod"/>
            </a:pPr>
            <a:r>
              <a:rPr lang="en-US" dirty="0" err="1" smtClean="0"/>
              <a:t>Conversaciones</a:t>
            </a:r>
            <a:r>
              <a:rPr lang="en-US" dirty="0" smtClean="0"/>
              <a:t> </a:t>
            </a:r>
            <a:r>
              <a:rPr lang="en-US" dirty="0" err="1" smtClean="0"/>
              <a:t>diferentes</a:t>
            </a:r>
            <a:r>
              <a:rPr lang="en-US" dirty="0" smtClean="0"/>
              <a:t>: </a:t>
            </a:r>
            <a:r>
              <a:rPr lang="en-US" dirty="0" err="1" smtClean="0"/>
              <a:t>práctica</a:t>
            </a:r>
            <a:r>
              <a:rPr lang="en-US" dirty="0" smtClean="0"/>
              <a:t>: </a:t>
            </a:r>
            <a:r>
              <a:rPr lang="en-US" dirty="0" err="1" smtClean="0"/>
              <a:t>dejar</a:t>
            </a:r>
            <a:r>
              <a:rPr lang="en-US" dirty="0" smtClean="0"/>
              <a:t> el </a:t>
            </a:r>
            <a:r>
              <a:rPr lang="en-US" dirty="0" err="1" smtClean="0"/>
              <a:t>equipaje</a:t>
            </a:r>
            <a:r>
              <a:rPr lang="en-US" dirty="0" smtClean="0"/>
              <a:t>, la </a:t>
            </a:r>
            <a:r>
              <a:rPr lang="en-US" dirty="0" err="1" smtClean="0"/>
              <a:t>aduana</a:t>
            </a:r>
            <a:r>
              <a:rPr lang="en-US" dirty="0" smtClean="0"/>
              <a:t>, </a:t>
            </a:r>
            <a:r>
              <a:rPr lang="en-US" dirty="0" err="1" smtClean="0"/>
              <a:t>comprar</a:t>
            </a:r>
            <a:r>
              <a:rPr lang="en-US" dirty="0" smtClean="0"/>
              <a:t> un </a:t>
            </a:r>
            <a:r>
              <a:rPr lang="en-US" dirty="0" err="1" smtClean="0"/>
              <a:t>boleto</a:t>
            </a:r>
            <a:r>
              <a:rPr lang="en-US" dirty="0"/>
              <a:t> </a:t>
            </a:r>
            <a:r>
              <a:rPr lang="en-US" dirty="0" smtClean="0"/>
              <a:t>de </a:t>
            </a:r>
            <a:r>
              <a:rPr lang="en-US" dirty="0" err="1"/>
              <a:t>ó</a:t>
            </a:r>
            <a:r>
              <a:rPr lang="en-US" dirty="0" err="1" smtClean="0"/>
              <a:t>mnibus</a:t>
            </a:r>
            <a:r>
              <a:rPr lang="en-US" dirty="0" smtClean="0"/>
              <a:t>. </a:t>
            </a:r>
          </a:p>
          <a:p>
            <a:pPr marL="0" indent="0">
              <a:buNone/>
            </a:pPr>
            <a:endParaRPr lang="en-US" dirty="0"/>
          </a:p>
        </p:txBody>
      </p:sp>
    </p:spTree>
    <p:extLst>
      <p:ext uri="{BB962C8B-B14F-4D97-AF65-F5344CB8AC3E}">
        <p14:creationId xmlns:p14="http://schemas.microsoft.com/office/powerpoint/2010/main" val="388255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190500"/>
            <a:ext cx="6534150" cy="595314"/>
          </a:xfrm>
        </p:spPr>
        <p:txBody>
          <a:bodyPr>
            <a:normAutofit fontScale="90000"/>
          </a:bodyPr>
          <a:lstStyle/>
          <a:p>
            <a:r>
              <a:rPr lang="en-US" dirty="0" smtClean="0"/>
              <a:t>Hoy:</a:t>
            </a:r>
            <a:endParaRPr lang="en-US" dirty="0"/>
          </a:p>
        </p:txBody>
      </p:sp>
      <p:sp>
        <p:nvSpPr>
          <p:cNvPr id="3" name="Content Placeholder 2"/>
          <p:cNvSpPr>
            <a:spLocks noGrp="1"/>
          </p:cNvSpPr>
          <p:nvPr>
            <p:ph idx="1"/>
          </p:nvPr>
        </p:nvSpPr>
        <p:spPr>
          <a:xfrm>
            <a:off x="219075" y="785814"/>
            <a:ext cx="8763000" cy="5900736"/>
          </a:xfrm>
        </p:spPr>
        <p:txBody>
          <a:bodyPr>
            <a:normAutofit/>
          </a:bodyPr>
          <a:lstStyle/>
          <a:p>
            <a:pPr marL="514350" indent="-514350">
              <a:buAutoNum type="arabicPeriod"/>
            </a:pPr>
            <a:r>
              <a:rPr lang="en-US" dirty="0" err="1" smtClean="0"/>
              <a:t>Conversaciones</a:t>
            </a:r>
            <a:r>
              <a:rPr lang="en-US" dirty="0" smtClean="0"/>
              <a:t> </a:t>
            </a:r>
            <a:r>
              <a:rPr lang="en-US" dirty="0" err="1" smtClean="0"/>
              <a:t>diferentes</a:t>
            </a:r>
            <a:r>
              <a:rPr lang="en-US" dirty="0" smtClean="0"/>
              <a:t>: </a:t>
            </a:r>
            <a:r>
              <a:rPr lang="en-US" dirty="0" err="1" smtClean="0"/>
              <a:t>práctica</a:t>
            </a:r>
            <a:r>
              <a:rPr lang="en-US" dirty="0" smtClean="0"/>
              <a:t>: </a:t>
            </a:r>
            <a:r>
              <a:rPr lang="en-US" dirty="0" err="1" smtClean="0"/>
              <a:t>dejar</a:t>
            </a:r>
            <a:r>
              <a:rPr lang="en-US" dirty="0" smtClean="0"/>
              <a:t> el </a:t>
            </a:r>
            <a:r>
              <a:rPr lang="en-US" dirty="0" err="1" smtClean="0"/>
              <a:t>equipaje</a:t>
            </a:r>
            <a:r>
              <a:rPr lang="en-US" dirty="0" smtClean="0"/>
              <a:t>, la </a:t>
            </a:r>
            <a:r>
              <a:rPr lang="en-US" dirty="0" err="1" smtClean="0"/>
              <a:t>aduana</a:t>
            </a:r>
            <a:r>
              <a:rPr lang="en-US" dirty="0" smtClean="0"/>
              <a:t>, </a:t>
            </a:r>
            <a:r>
              <a:rPr lang="en-US" dirty="0" err="1" smtClean="0"/>
              <a:t>comprar</a:t>
            </a:r>
            <a:r>
              <a:rPr lang="en-US" dirty="0" smtClean="0"/>
              <a:t> un </a:t>
            </a:r>
            <a:r>
              <a:rPr lang="en-US" dirty="0" err="1" smtClean="0"/>
              <a:t>boleto</a:t>
            </a:r>
            <a:r>
              <a:rPr lang="en-US" dirty="0"/>
              <a:t> </a:t>
            </a:r>
            <a:r>
              <a:rPr lang="en-US" dirty="0" smtClean="0"/>
              <a:t>de </a:t>
            </a:r>
            <a:r>
              <a:rPr lang="en-US" dirty="0" err="1"/>
              <a:t>ó</a:t>
            </a:r>
            <a:r>
              <a:rPr lang="en-US" dirty="0" err="1" smtClean="0"/>
              <a:t>mnibus</a:t>
            </a:r>
            <a:r>
              <a:rPr lang="en-US" dirty="0" smtClean="0"/>
              <a:t>. </a:t>
            </a:r>
          </a:p>
          <a:p>
            <a:pPr marL="514350" indent="-514350">
              <a:buAutoNum type="arabicPeriod"/>
            </a:pPr>
            <a:endParaRPr lang="en-US" dirty="0" smtClean="0"/>
          </a:p>
          <a:p>
            <a:pPr marL="514350" indent="-514350">
              <a:buFont typeface="Arial" panose="020B0604020202020204" pitchFamily="34" charset="0"/>
              <a:buAutoNum type="arabicPeriod"/>
            </a:pPr>
            <a:r>
              <a:rPr lang="en-US" dirty="0" smtClean="0"/>
              <a:t>Pg. 214: </a:t>
            </a:r>
            <a:r>
              <a:rPr lang="en-US" dirty="0" err="1" smtClean="0"/>
              <a:t>escuchar</a:t>
            </a:r>
            <a:r>
              <a:rPr lang="en-US" dirty="0" smtClean="0"/>
              <a:t> y </a:t>
            </a:r>
            <a:r>
              <a:rPr lang="en-US" dirty="0" err="1" smtClean="0"/>
              <a:t>anotar</a:t>
            </a:r>
            <a:r>
              <a:rPr lang="en-US" dirty="0"/>
              <a:t> </a:t>
            </a:r>
            <a:r>
              <a:rPr lang="en-US" dirty="0" err="1" smtClean="0"/>
              <a:t>vocabulario</a:t>
            </a:r>
            <a:r>
              <a:rPr lang="en-US" dirty="0" smtClean="0"/>
              <a:t>:  </a:t>
            </a:r>
          </a:p>
          <a:p>
            <a:pPr marL="514350" indent="-514350">
              <a:buFont typeface="Arial" panose="020B0604020202020204" pitchFamily="34" charset="0"/>
              <a:buAutoNum type="arabicPeriod"/>
            </a:pPr>
            <a:r>
              <a:rPr lang="en-US" dirty="0" err="1" smtClean="0"/>
              <a:t>Vocabulario</a:t>
            </a:r>
            <a:r>
              <a:rPr lang="en-US" dirty="0"/>
              <a:t>: </a:t>
            </a:r>
            <a:r>
              <a:rPr lang="en-US" dirty="0" err="1"/>
              <a:t>práctica</a:t>
            </a:r>
            <a:r>
              <a:rPr lang="en-US" dirty="0"/>
              <a:t> con EC online: Log on to </a:t>
            </a:r>
            <a:r>
              <a:rPr lang="en-US" dirty="0" err="1"/>
              <a:t>EntreCulturas</a:t>
            </a:r>
            <a:r>
              <a:rPr lang="en-US" dirty="0"/>
              <a:t>: on </a:t>
            </a:r>
            <a:r>
              <a:rPr lang="en-US" dirty="0" err="1"/>
              <a:t>Classlink</a:t>
            </a:r>
            <a:r>
              <a:rPr lang="en-US" dirty="0"/>
              <a:t>, under Wayside Publishing, explore some of the assignments under </a:t>
            </a:r>
            <a:r>
              <a:rPr lang="en-US" dirty="0" err="1"/>
              <a:t>Así</a:t>
            </a:r>
            <a:r>
              <a:rPr lang="en-US" dirty="0"/>
              <a:t> se dice 1 through </a:t>
            </a:r>
            <a:r>
              <a:rPr lang="en-US" dirty="0" smtClean="0"/>
              <a:t>5</a:t>
            </a:r>
          </a:p>
          <a:p>
            <a:pPr marL="514350" indent="-514350">
              <a:buFont typeface="Arial" panose="020B0604020202020204" pitchFamily="34" charset="0"/>
              <a:buAutoNum type="arabicPeriod"/>
            </a:pPr>
            <a:endParaRPr lang="en-US" dirty="0"/>
          </a:p>
          <a:p>
            <a:pPr marL="514350" indent="-514350">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3874563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42" y="212035"/>
            <a:ext cx="7017854" cy="477078"/>
          </a:xfrm>
        </p:spPr>
        <p:txBody>
          <a:bodyPr>
            <a:normAutofit fontScale="90000"/>
          </a:bodyPr>
          <a:lstStyle/>
          <a:p>
            <a:r>
              <a:rPr lang="en-US" sz="3200" dirty="0" err="1" smtClean="0"/>
              <a:t>En</a:t>
            </a:r>
            <a:r>
              <a:rPr lang="en-US" sz="3200" dirty="0" smtClean="0"/>
              <a:t> las </a:t>
            </a:r>
            <a:r>
              <a:rPr lang="en-US" sz="3200" dirty="0" err="1" smtClean="0"/>
              <a:t>computadoras</a:t>
            </a:r>
            <a:r>
              <a:rPr lang="en-US" sz="3200" dirty="0" smtClean="0"/>
              <a:t>:</a:t>
            </a:r>
            <a:endParaRPr lang="en-US" sz="3200" dirty="0"/>
          </a:p>
        </p:txBody>
      </p:sp>
      <p:sp>
        <p:nvSpPr>
          <p:cNvPr id="3" name="Content Placeholder 2"/>
          <p:cNvSpPr>
            <a:spLocks noGrp="1"/>
          </p:cNvSpPr>
          <p:nvPr>
            <p:ph idx="1"/>
          </p:nvPr>
        </p:nvSpPr>
        <p:spPr>
          <a:xfrm>
            <a:off x="270842" y="689113"/>
            <a:ext cx="8244508" cy="5487850"/>
          </a:xfrm>
        </p:spPr>
        <p:txBody>
          <a:bodyPr>
            <a:normAutofit lnSpcReduction="10000"/>
          </a:bodyPr>
          <a:lstStyle/>
          <a:p>
            <a:pPr marL="514350" indent="-514350">
              <a:buFont typeface="+mj-lt"/>
              <a:buAutoNum type="arabicPeriod"/>
            </a:pPr>
            <a:r>
              <a:rPr lang="en-US" dirty="0" err="1"/>
              <a:t>Vocabulario</a:t>
            </a:r>
            <a:r>
              <a:rPr lang="en-US" dirty="0"/>
              <a:t>: </a:t>
            </a:r>
            <a:r>
              <a:rPr lang="en-US" dirty="0" err="1"/>
              <a:t>práctica</a:t>
            </a:r>
            <a:r>
              <a:rPr lang="en-US" dirty="0"/>
              <a:t> con EC online: Log on to </a:t>
            </a:r>
            <a:r>
              <a:rPr lang="en-US" dirty="0" err="1"/>
              <a:t>EntreCulturas</a:t>
            </a:r>
            <a:r>
              <a:rPr lang="en-US" dirty="0"/>
              <a:t>: on </a:t>
            </a:r>
            <a:r>
              <a:rPr lang="en-US" dirty="0" err="1"/>
              <a:t>Classlink</a:t>
            </a:r>
            <a:r>
              <a:rPr lang="en-US" dirty="0"/>
              <a:t>, under Wayside Publishing, explore some of the assignments under </a:t>
            </a:r>
            <a:r>
              <a:rPr lang="en-US" dirty="0" err="1"/>
              <a:t>Así</a:t>
            </a:r>
            <a:r>
              <a:rPr lang="en-US" dirty="0"/>
              <a:t> se dice 1 through 5</a:t>
            </a:r>
          </a:p>
          <a:p>
            <a:pPr marL="514350" indent="-514350">
              <a:buFont typeface="+mj-lt"/>
              <a:buAutoNum type="arabicPeriod"/>
            </a:pPr>
            <a:r>
              <a:rPr lang="en-US" dirty="0" err="1" smtClean="0"/>
              <a:t>Observa</a:t>
            </a:r>
            <a:r>
              <a:rPr lang="en-US" dirty="0" smtClean="0"/>
              <a:t> = grammar practice/review</a:t>
            </a:r>
          </a:p>
          <a:p>
            <a:pPr marL="514350" indent="-514350">
              <a:buFont typeface="+mj-lt"/>
              <a:buAutoNum type="arabicPeriod"/>
            </a:pPr>
            <a:r>
              <a:rPr lang="en-US" dirty="0" smtClean="0"/>
              <a:t>This icon =flashcards-&gt;</a:t>
            </a:r>
          </a:p>
          <a:p>
            <a:pPr marL="514350" indent="-514350">
              <a:buFont typeface="+mj-lt"/>
              <a:buAutoNum type="arabicPeriod"/>
            </a:pPr>
            <a:endParaRPr lang="en-US" dirty="0" smtClean="0"/>
          </a:p>
          <a:p>
            <a:pPr marL="514350" indent="-514350">
              <a:buFont typeface="+mj-lt"/>
              <a:buAutoNum type="arabicPeriod"/>
            </a:pPr>
            <a:r>
              <a:rPr lang="en-US" dirty="0" smtClean="0"/>
              <a:t>Quizlet for </a:t>
            </a:r>
            <a:r>
              <a:rPr lang="en-US" dirty="0" err="1" smtClean="0"/>
              <a:t>En</a:t>
            </a:r>
            <a:r>
              <a:rPr lang="en-US" dirty="0" smtClean="0"/>
              <a:t> </a:t>
            </a:r>
            <a:r>
              <a:rPr lang="en-US" dirty="0" err="1" smtClean="0"/>
              <a:t>camino</a:t>
            </a:r>
            <a:r>
              <a:rPr lang="en-US" dirty="0" smtClean="0"/>
              <a:t> A vocab</a:t>
            </a:r>
          </a:p>
          <a:p>
            <a:pPr marL="514350" indent="-514350">
              <a:buFont typeface="+mj-lt"/>
              <a:buAutoNum type="arabicPeriod"/>
            </a:pPr>
            <a:r>
              <a:rPr lang="en-US" dirty="0" smtClean="0"/>
              <a:t>Research 3 cities/areas in Argentina you would visit if you could, so you can strengthen your assessment performance. </a:t>
            </a:r>
          </a:p>
          <a:p>
            <a:pPr marL="514350" indent="-514350">
              <a:buFont typeface="+mj-lt"/>
              <a:buAutoNum type="arabicPeriod"/>
            </a:pPr>
            <a:r>
              <a:rPr lang="en-US" dirty="0" smtClean="0"/>
              <a:t>If you’re solid with </a:t>
            </a:r>
            <a:r>
              <a:rPr lang="en-US" dirty="0" err="1" smtClean="0"/>
              <a:t>En</a:t>
            </a:r>
            <a:r>
              <a:rPr lang="en-US" dirty="0" smtClean="0"/>
              <a:t> Camino A, move on to vocab from pg. 15 of </a:t>
            </a:r>
            <a:r>
              <a:rPr lang="en-US" dirty="0" err="1" smtClean="0"/>
              <a:t>paquete</a:t>
            </a:r>
            <a:r>
              <a:rPr lang="en-US" dirty="0"/>
              <a:t> </a:t>
            </a:r>
            <a:r>
              <a:rPr lang="en-US" dirty="0" smtClean="0"/>
              <a:t>/ </a:t>
            </a:r>
            <a:r>
              <a:rPr lang="en-US" dirty="0" err="1" smtClean="0"/>
              <a:t>Así</a:t>
            </a:r>
            <a:r>
              <a:rPr lang="en-US" dirty="0" smtClean="0"/>
              <a:t> se dice 6 through 9</a:t>
            </a:r>
          </a:p>
          <a:p>
            <a:endParaRPr lang="en-US" dirty="0"/>
          </a:p>
        </p:txBody>
      </p:sp>
      <p:pic>
        <p:nvPicPr>
          <p:cNvPr id="4" name="Picture 3"/>
          <p:cNvPicPr>
            <a:picLocks noChangeAspect="1"/>
          </p:cNvPicPr>
          <p:nvPr/>
        </p:nvPicPr>
        <p:blipFill>
          <a:blip r:embed="rId2"/>
          <a:stretch>
            <a:fillRect/>
          </a:stretch>
        </p:blipFill>
        <p:spPr>
          <a:xfrm>
            <a:off x="4164082" y="2461280"/>
            <a:ext cx="3300288" cy="1135131"/>
          </a:xfrm>
          <a:prstGeom prst="rect">
            <a:avLst/>
          </a:prstGeom>
        </p:spPr>
      </p:pic>
      <p:pic>
        <p:nvPicPr>
          <p:cNvPr id="5" name="Picture 4"/>
          <p:cNvPicPr>
            <a:picLocks noChangeAspect="1"/>
          </p:cNvPicPr>
          <p:nvPr/>
        </p:nvPicPr>
        <p:blipFill>
          <a:blip r:embed="rId3"/>
          <a:stretch>
            <a:fillRect/>
          </a:stretch>
        </p:blipFill>
        <p:spPr>
          <a:xfrm>
            <a:off x="7464370" y="253724"/>
            <a:ext cx="2038351" cy="880982"/>
          </a:xfrm>
          <a:prstGeom prst="rect">
            <a:avLst/>
          </a:prstGeom>
        </p:spPr>
      </p:pic>
    </p:spTree>
    <p:extLst>
      <p:ext uri="{BB962C8B-B14F-4D97-AF65-F5344CB8AC3E}">
        <p14:creationId xmlns:p14="http://schemas.microsoft.com/office/powerpoint/2010/main" val="4290777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025"/>
            <a:ext cx="6781800" cy="652464"/>
          </a:xfrm>
        </p:spPr>
        <p:txBody>
          <a:bodyPr>
            <a:normAutofit fontScale="90000"/>
          </a:bodyPr>
          <a:lstStyle/>
          <a:p>
            <a:r>
              <a:rPr lang="en-US" dirty="0" smtClean="0"/>
              <a:t>¡</a:t>
            </a:r>
            <a:r>
              <a:rPr lang="en-US" dirty="0" err="1" smtClean="0"/>
              <a:t>Preparemos</a:t>
            </a:r>
            <a:r>
              <a:rPr lang="en-US" dirty="0"/>
              <a:t> </a:t>
            </a:r>
            <a:r>
              <a:rPr lang="en-US" dirty="0" smtClean="0"/>
              <a:t>y </a:t>
            </a:r>
            <a:r>
              <a:rPr lang="en-US" dirty="0" err="1" smtClean="0"/>
              <a:t>practiquemos</a:t>
            </a:r>
            <a:r>
              <a:rPr lang="en-US" dirty="0" smtClean="0"/>
              <a:t>!</a:t>
            </a:r>
            <a:endParaRPr lang="en-US" dirty="0"/>
          </a:p>
        </p:txBody>
      </p:sp>
      <p:sp>
        <p:nvSpPr>
          <p:cNvPr id="3" name="Content Placeholder 2"/>
          <p:cNvSpPr>
            <a:spLocks noGrp="1"/>
          </p:cNvSpPr>
          <p:nvPr>
            <p:ph idx="1"/>
          </p:nvPr>
        </p:nvSpPr>
        <p:spPr>
          <a:xfrm>
            <a:off x="276225" y="962025"/>
            <a:ext cx="8239125" cy="5214938"/>
          </a:xfrm>
        </p:spPr>
        <p:txBody>
          <a:bodyPr/>
          <a:lstStyle/>
          <a:p>
            <a:pPr marL="0" indent="0">
              <a:buNone/>
            </a:pPr>
            <a:r>
              <a:rPr lang="en-US" dirty="0" smtClean="0"/>
              <a:t>Escribe </a:t>
            </a:r>
            <a:r>
              <a:rPr lang="en-US" dirty="0" err="1" smtClean="0"/>
              <a:t>en</a:t>
            </a:r>
            <a:r>
              <a:rPr lang="en-US" dirty="0" smtClean="0"/>
              <a:t> </a:t>
            </a:r>
            <a:r>
              <a:rPr lang="en-US" dirty="0" err="1" smtClean="0"/>
              <a:t>español</a:t>
            </a:r>
            <a:r>
              <a:rPr lang="en-US" dirty="0" smtClean="0"/>
              <a:t>:</a:t>
            </a:r>
          </a:p>
          <a:p>
            <a:pPr marL="0" indent="0">
              <a:buNone/>
            </a:pPr>
            <a:r>
              <a:rPr lang="en-US" dirty="0" smtClean="0"/>
              <a:t>My brother arrived to the airport early. He showed his passport </a:t>
            </a:r>
            <a:r>
              <a:rPr lang="en-US" dirty="0"/>
              <a:t>to the agent and </a:t>
            </a:r>
            <a:r>
              <a:rPr lang="en-US" dirty="0" smtClean="0"/>
              <a:t>checked two suitcases. He received his boarding pass. But while he was walking and listening to music, he went to the wrong gate/door!</a:t>
            </a:r>
          </a:p>
          <a:p>
            <a:pPr marL="0" indent="0">
              <a:buNone/>
            </a:pPr>
            <a:r>
              <a:rPr lang="en-US" dirty="0"/>
              <a:t> </a:t>
            </a:r>
            <a:r>
              <a:rPr lang="en-US" dirty="0" smtClean="0"/>
              <a:t>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553519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Rubric for Step 1: interpretive</a:t>
            </a:r>
            <a:br>
              <a:rPr lang="en-US" dirty="0" smtClean="0"/>
            </a:br>
            <a:r>
              <a:rPr lang="en-US" sz="1600" b="1" dirty="0"/>
              <a:t>Novice Mid ~6                Novice high ~ 7.5                   Intermediate Low ~ 8.5                Intermediate Mid ~10 </a:t>
            </a:r>
            <a:r>
              <a:rPr lang="en-US" dirty="0"/>
              <a:t/>
            </a:r>
            <a:br>
              <a:rPr lang="en-US" dirty="0"/>
            </a:b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57288" y="1576388"/>
            <a:ext cx="6829424" cy="4786311"/>
          </a:xfrm>
          <a:prstGeom prst="rect">
            <a:avLst/>
          </a:prstGeom>
        </p:spPr>
      </p:pic>
    </p:spTree>
    <p:extLst>
      <p:ext uri="{BB962C8B-B14F-4D97-AF65-F5344CB8AC3E}">
        <p14:creationId xmlns:p14="http://schemas.microsoft.com/office/powerpoint/2010/main" val="3328145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Rubric for Step </a:t>
            </a:r>
            <a:r>
              <a:rPr lang="en-US" dirty="0" smtClean="0"/>
              <a:t>2: interpersonal</a:t>
            </a:r>
            <a:r>
              <a:rPr lang="en-US" dirty="0"/>
              <a:t/>
            </a:r>
            <a:br>
              <a:rPr lang="en-US" dirty="0"/>
            </a:br>
            <a:r>
              <a:rPr lang="en-US" sz="1600" b="1" dirty="0"/>
              <a:t>Novice Mid ~6                Novice high ~ 7.5                   Intermediate Low ~ 8.5                Intermediate Mid ~10 </a:t>
            </a:r>
            <a:r>
              <a:rPr lang="en-US" dirty="0"/>
              <a:t/>
            </a:r>
            <a:br>
              <a:rPr lang="en-US" dirty="0"/>
            </a:b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71576" y="1305560"/>
            <a:ext cx="6362699" cy="4952366"/>
          </a:xfrm>
          <a:prstGeom prst="rect">
            <a:avLst/>
          </a:prstGeom>
        </p:spPr>
      </p:pic>
    </p:spTree>
    <p:extLst>
      <p:ext uri="{BB962C8B-B14F-4D97-AF65-F5344CB8AC3E}">
        <p14:creationId xmlns:p14="http://schemas.microsoft.com/office/powerpoint/2010/main" val="2840621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Rubric for Step 3: presentational</a:t>
            </a:r>
            <a:br>
              <a:rPr lang="en-US" dirty="0" smtClean="0"/>
            </a:br>
            <a:r>
              <a:rPr lang="en-US" sz="1600" b="1" dirty="0"/>
              <a:t>Novice Mid ~6                Novice high ~ 7.5                   Intermediate Low ~ 8.5                Intermediate Mid ~10 </a:t>
            </a:r>
            <a:r>
              <a:rPr lang="en-US" dirty="0"/>
              <a:t/>
            </a:r>
            <a:br>
              <a:rPr lang="en-US" dirty="0"/>
            </a:b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51254" y="1220787"/>
            <a:ext cx="6278246" cy="5456238"/>
          </a:xfrm>
          <a:prstGeom prst="rect">
            <a:avLst/>
          </a:prstGeom>
        </p:spPr>
      </p:pic>
    </p:spTree>
    <p:extLst>
      <p:ext uri="{BB962C8B-B14F-4D97-AF65-F5344CB8AC3E}">
        <p14:creationId xmlns:p14="http://schemas.microsoft.com/office/powerpoint/2010/main" val="1732794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Cuando</a:t>
            </a:r>
            <a:r>
              <a:rPr lang="en-US" dirty="0" smtClean="0"/>
              <a:t> </a:t>
            </a:r>
            <a:r>
              <a:rPr lang="en-US" dirty="0" err="1" smtClean="0"/>
              <a:t>termines</a:t>
            </a:r>
            <a:r>
              <a:rPr lang="en-US" dirty="0" smtClean="0"/>
              <a:t>:</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Test in red bin</a:t>
            </a:r>
          </a:p>
          <a:p>
            <a:pPr marL="514350" indent="-514350">
              <a:buAutoNum type="arabicPeriod"/>
            </a:pPr>
            <a:r>
              <a:rPr lang="en-US" dirty="0" smtClean="0"/>
              <a:t>Grab green calendar</a:t>
            </a:r>
          </a:p>
          <a:p>
            <a:pPr marL="514350" indent="-514350">
              <a:buAutoNum type="arabicPeriod"/>
            </a:pPr>
            <a:r>
              <a:rPr lang="en-US" dirty="0" smtClean="0"/>
              <a:t>Grab white commands practice </a:t>
            </a:r>
          </a:p>
          <a:p>
            <a:pPr marL="514350" indent="-514350">
              <a:buAutoNum type="arabicPeriod"/>
            </a:pPr>
            <a:r>
              <a:rPr lang="en-US" dirty="0" smtClean="0"/>
              <a:t>Grab yellow </a:t>
            </a:r>
            <a:r>
              <a:rPr lang="en-US" dirty="0" err="1" smtClean="0"/>
              <a:t>por</a:t>
            </a:r>
            <a:r>
              <a:rPr lang="en-US" dirty="0" smtClean="0"/>
              <a:t> /para practice</a:t>
            </a:r>
            <a:endParaRPr lang="en-US" dirty="0"/>
          </a:p>
        </p:txBody>
      </p:sp>
    </p:spTree>
    <p:extLst>
      <p:ext uri="{BB962C8B-B14F-4D97-AF65-F5344CB8AC3E}">
        <p14:creationId xmlns:p14="http://schemas.microsoft.com/office/powerpoint/2010/main" val="3339138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8212" y="781050"/>
            <a:ext cx="7267575" cy="5295900"/>
          </a:xfrm>
          <a:prstGeom prst="rect">
            <a:avLst/>
          </a:prstGeom>
        </p:spPr>
      </p:pic>
    </p:spTree>
    <p:extLst>
      <p:ext uri="{BB962C8B-B14F-4D97-AF65-F5344CB8AC3E}">
        <p14:creationId xmlns:p14="http://schemas.microsoft.com/office/powerpoint/2010/main" val="4282358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4187" y="2352675"/>
            <a:ext cx="3095625" cy="2152650"/>
          </a:xfrm>
          <a:prstGeom prst="rect">
            <a:avLst/>
          </a:prstGeom>
        </p:spPr>
      </p:pic>
    </p:spTree>
    <p:extLst>
      <p:ext uri="{BB962C8B-B14F-4D97-AF65-F5344CB8AC3E}">
        <p14:creationId xmlns:p14="http://schemas.microsoft.com/office/powerpoint/2010/main" val="562088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22" y="3485320"/>
            <a:ext cx="8070574" cy="2308324"/>
          </a:xfrm>
          <a:prstGeom prst="rect">
            <a:avLst/>
          </a:prstGeom>
        </p:spPr>
        <p:txBody>
          <a:bodyPr wrap="square">
            <a:spAutoFit/>
          </a:bodyPr>
          <a:lstStyle/>
          <a:p>
            <a:r>
              <a:rPr lang="en-US" dirty="0">
                <a:solidFill>
                  <a:srgbClr val="222222"/>
                </a:solidFill>
                <a:latin typeface="Arial" panose="020B0604020202020204" pitchFamily="34" charset="0"/>
              </a:rPr>
              <a:t>According to the </a:t>
            </a:r>
            <a:r>
              <a:rPr lang="en-US" dirty="0">
                <a:solidFill>
                  <a:srgbClr val="0B0080"/>
                </a:solidFill>
                <a:latin typeface="Arial" panose="020B0604020202020204" pitchFamily="34" charset="0"/>
                <a:hlinkClick r:id="rId2" tooltip="National Commission for the Development of Indigenous Peoples"/>
              </a:rPr>
              <a:t>National Commission for the Development of Indigenous Peoples</a:t>
            </a:r>
            <a:r>
              <a:rPr lang="en-US" dirty="0">
                <a:solidFill>
                  <a:srgbClr val="222222"/>
                </a:solidFill>
                <a:latin typeface="Arial" panose="020B0604020202020204" pitchFamily="34" charset="0"/>
              </a:rPr>
              <a:t> (</a:t>
            </a:r>
            <a:r>
              <a:rPr lang="en-US" i="1" dirty="0" err="1">
                <a:solidFill>
                  <a:srgbClr val="222222"/>
                </a:solidFill>
                <a:latin typeface="Arial" panose="020B0604020202020204" pitchFamily="34" charset="0"/>
              </a:rPr>
              <a:t>Comisión</a:t>
            </a:r>
            <a:r>
              <a:rPr lang="en-US" i="1" dirty="0">
                <a:solidFill>
                  <a:srgbClr val="222222"/>
                </a:solidFill>
                <a:latin typeface="Arial" panose="020B0604020202020204" pitchFamily="34" charset="0"/>
              </a:rPr>
              <a:t> Nacional para el </a:t>
            </a:r>
            <a:r>
              <a:rPr lang="en-US" i="1" dirty="0" err="1">
                <a:solidFill>
                  <a:srgbClr val="222222"/>
                </a:solidFill>
                <a:latin typeface="Arial" panose="020B0604020202020204" pitchFamily="34" charset="0"/>
              </a:rPr>
              <a:t>Desarrollo</a:t>
            </a:r>
            <a:r>
              <a:rPr lang="en-US" i="1" dirty="0">
                <a:solidFill>
                  <a:srgbClr val="222222"/>
                </a:solidFill>
                <a:latin typeface="Arial" panose="020B0604020202020204" pitchFamily="34" charset="0"/>
              </a:rPr>
              <a:t> de </a:t>
            </a:r>
            <a:r>
              <a:rPr lang="en-US" i="1" dirty="0" err="1">
                <a:solidFill>
                  <a:srgbClr val="222222"/>
                </a:solidFill>
                <a:latin typeface="Arial" panose="020B0604020202020204" pitchFamily="34" charset="0"/>
              </a:rPr>
              <a:t>los</a:t>
            </a:r>
            <a:r>
              <a:rPr lang="en-US" i="1" dirty="0">
                <a:solidFill>
                  <a:srgbClr val="222222"/>
                </a:solidFill>
                <a:latin typeface="Arial" panose="020B0604020202020204" pitchFamily="34" charset="0"/>
              </a:rPr>
              <a:t> Pueblos </a:t>
            </a:r>
            <a:r>
              <a:rPr lang="en-US" i="1" dirty="0" err="1">
                <a:solidFill>
                  <a:srgbClr val="222222"/>
                </a:solidFill>
                <a:latin typeface="Arial" panose="020B0604020202020204" pitchFamily="34" charset="0"/>
              </a:rPr>
              <a:t>Indígenas</a:t>
            </a:r>
            <a:r>
              <a:rPr lang="en-US" dirty="0">
                <a:solidFill>
                  <a:srgbClr val="222222"/>
                </a:solidFill>
                <a:latin typeface="Arial" panose="020B0604020202020204" pitchFamily="34" charset="0"/>
              </a:rPr>
              <a:t>, or CDI in Spanish) and the </a:t>
            </a:r>
            <a:r>
              <a:rPr lang="en-US" dirty="0">
                <a:solidFill>
                  <a:srgbClr val="0B0080"/>
                </a:solidFill>
                <a:latin typeface="Arial" panose="020B0604020202020204" pitchFamily="34" charset="0"/>
                <a:hlinkClick r:id="rId3" tooltip="INEGI"/>
              </a:rPr>
              <a:t>INEGI</a:t>
            </a:r>
            <a:r>
              <a:rPr lang="en-US" dirty="0">
                <a:solidFill>
                  <a:srgbClr val="222222"/>
                </a:solidFill>
                <a:latin typeface="Arial" panose="020B0604020202020204" pitchFamily="34" charset="0"/>
              </a:rPr>
              <a:t> (official census institute), in 2015, 25,694,928 people in Mexico self-identify as being indigenous</a:t>
            </a:r>
            <a:r>
              <a:rPr lang="en-US" baseline="30000" dirty="0">
                <a:solidFill>
                  <a:srgbClr val="0B0080"/>
                </a:solidFill>
                <a:latin typeface="Arial" panose="020B0604020202020204" pitchFamily="34" charset="0"/>
                <a:hlinkClick r:id="rId4"/>
              </a:rPr>
              <a:t>[3]</a:t>
            </a:r>
            <a:r>
              <a:rPr lang="en-US" baseline="30000" dirty="0">
                <a:solidFill>
                  <a:srgbClr val="0B0080"/>
                </a:solidFill>
                <a:latin typeface="Arial" panose="020B0604020202020204" pitchFamily="34" charset="0"/>
                <a:hlinkClick r:id="rId5"/>
              </a:rPr>
              <a:t>[4]</a:t>
            </a:r>
            <a:r>
              <a:rPr lang="en-US" dirty="0">
                <a:solidFill>
                  <a:srgbClr val="222222"/>
                </a:solidFill>
                <a:latin typeface="Arial" panose="020B0604020202020204" pitchFamily="34" charset="0"/>
              </a:rPr>
              <a:t> of many different ethnic groups,</a:t>
            </a:r>
            <a:r>
              <a:rPr lang="en-US" baseline="30000" dirty="0">
                <a:solidFill>
                  <a:srgbClr val="0B0080"/>
                </a:solidFill>
                <a:latin typeface="Arial" panose="020B0604020202020204" pitchFamily="34" charset="0"/>
                <a:hlinkClick r:id="rId6"/>
              </a:rPr>
              <a:t>[5]</a:t>
            </a:r>
            <a:r>
              <a:rPr lang="en-US" dirty="0">
                <a:solidFill>
                  <a:srgbClr val="222222"/>
                </a:solidFill>
                <a:latin typeface="Arial" panose="020B0604020202020204" pitchFamily="34" charset="0"/>
              </a:rPr>
              <a:t> which constitute 21.5% of Mexico's population.</a:t>
            </a:r>
            <a:r>
              <a:rPr lang="en-US" baseline="30000" dirty="0">
                <a:solidFill>
                  <a:srgbClr val="0B0080"/>
                </a:solidFill>
                <a:latin typeface="Arial" panose="020B0604020202020204" pitchFamily="34" charset="0"/>
                <a:hlinkClick r:id="rId7"/>
              </a:rPr>
              <a:t>[1]</a:t>
            </a:r>
            <a:r>
              <a:rPr lang="en-US" baseline="30000" dirty="0">
                <a:solidFill>
                  <a:srgbClr val="0B0080"/>
                </a:solidFill>
                <a:latin typeface="Arial" panose="020B0604020202020204" pitchFamily="34" charset="0"/>
                <a:hlinkClick r:id="rId8"/>
              </a:rPr>
              <a:t>[2]</a:t>
            </a:r>
            <a:r>
              <a:rPr lang="en-US" dirty="0">
                <a:solidFill>
                  <a:srgbClr val="222222"/>
                </a:solidFill>
                <a:latin typeface="Arial" panose="020B0604020202020204" pitchFamily="34" charset="0"/>
              </a:rPr>
              <a:t> At the time of European conquest in the late 15th century, the indigenous population of Mexico has been estimated at about 25 million, and has therefore only reached this figure again over 500 years later.</a:t>
            </a:r>
            <a:r>
              <a:rPr lang="en-US" baseline="30000" dirty="0">
                <a:solidFill>
                  <a:srgbClr val="0B0080"/>
                </a:solidFill>
                <a:latin typeface="Arial" panose="020B0604020202020204" pitchFamily="34" charset="0"/>
                <a:hlinkClick r:id="rId9"/>
              </a:rPr>
              <a:t>[6]</a:t>
            </a:r>
            <a:endParaRPr lang="en-US" dirty="0"/>
          </a:p>
        </p:txBody>
      </p:sp>
      <p:sp>
        <p:nvSpPr>
          <p:cNvPr id="4" name="TextBox 3"/>
          <p:cNvSpPr txBox="1"/>
          <p:nvPr/>
        </p:nvSpPr>
        <p:spPr>
          <a:xfrm>
            <a:off x="1033670" y="357809"/>
            <a:ext cx="4439478" cy="1510748"/>
          </a:xfrm>
          <a:prstGeom prst="rect">
            <a:avLst/>
          </a:prstGeom>
          <a:noFill/>
        </p:spPr>
        <p:txBody>
          <a:bodyPr wrap="square" rtlCol="0">
            <a:spAutoFit/>
          </a:bodyPr>
          <a:lstStyle/>
          <a:p>
            <a:endParaRPr lang="en-US"/>
          </a:p>
        </p:txBody>
      </p:sp>
      <p:pic>
        <p:nvPicPr>
          <p:cNvPr id="7" name="Picture 6"/>
          <p:cNvPicPr>
            <a:picLocks noChangeAspect="1"/>
          </p:cNvPicPr>
          <p:nvPr/>
        </p:nvPicPr>
        <p:blipFill>
          <a:blip r:embed="rId10"/>
          <a:stretch>
            <a:fillRect/>
          </a:stretch>
        </p:blipFill>
        <p:spPr>
          <a:xfrm>
            <a:off x="0" y="864271"/>
            <a:ext cx="10575225" cy="2277096"/>
          </a:xfrm>
          <a:prstGeom prst="rect">
            <a:avLst/>
          </a:prstGeom>
        </p:spPr>
      </p:pic>
    </p:spTree>
    <p:extLst>
      <p:ext uri="{BB962C8B-B14F-4D97-AF65-F5344CB8AC3E}">
        <p14:creationId xmlns:p14="http://schemas.microsoft.com/office/powerpoint/2010/main" val="224568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130"/>
            <a:ext cx="7089962" cy="614924"/>
          </a:xfrm>
        </p:spPr>
        <p:txBody>
          <a:bodyPr>
            <a:normAutofit/>
          </a:bodyPr>
          <a:lstStyle/>
          <a:p>
            <a:r>
              <a:rPr lang="en-US" sz="3200" dirty="0" smtClean="0"/>
              <a:t>Hoy:</a:t>
            </a:r>
            <a:endParaRPr lang="en-US" sz="3200" dirty="0"/>
          </a:p>
        </p:txBody>
      </p:sp>
      <p:sp>
        <p:nvSpPr>
          <p:cNvPr id="3" name="Content Placeholder 2"/>
          <p:cNvSpPr>
            <a:spLocks noGrp="1"/>
          </p:cNvSpPr>
          <p:nvPr>
            <p:ph idx="1"/>
          </p:nvPr>
        </p:nvSpPr>
        <p:spPr>
          <a:xfrm>
            <a:off x="188259" y="709054"/>
            <a:ext cx="9117106" cy="6027922"/>
          </a:xfrm>
        </p:spPr>
        <p:txBody>
          <a:bodyPr/>
          <a:lstStyle/>
          <a:p>
            <a:pPr marL="514350" indent="-514350">
              <a:buAutoNum type="arabicPeriod"/>
            </a:pPr>
            <a:r>
              <a:rPr lang="en-US" sz="2000" dirty="0" smtClean="0"/>
              <a:t>Turn &amp; Talk: how do you form formal commands in Spanish to politely tell someone what to do?</a:t>
            </a:r>
          </a:p>
          <a:p>
            <a:pPr marL="514350" indent="-514350">
              <a:buAutoNum type="arabicPeriod"/>
            </a:pPr>
            <a:r>
              <a:rPr lang="en-US" sz="2400" dirty="0" smtClean="0"/>
              <a:t>Write the correct command form for what someone should do at customs:</a:t>
            </a:r>
          </a:p>
          <a:p>
            <a:pPr marL="514350" indent="-514350">
              <a:buAutoNum type="alphaUcPeriod"/>
            </a:pPr>
            <a:r>
              <a:rPr lang="en-US" sz="2400" dirty="0" smtClean="0"/>
              <a:t>________ la </a:t>
            </a:r>
            <a:r>
              <a:rPr lang="en-US" sz="2400" dirty="0" err="1" smtClean="0"/>
              <a:t>información</a:t>
            </a:r>
            <a:r>
              <a:rPr lang="en-US" sz="2400" dirty="0" smtClean="0"/>
              <a:t> </a:t>
            </a:r>
            <a:r>
              <a:rPr lang="en-US" sz="2400" dirty="0" err="1" smtClean="0"/>
              <a:t>en</a:t>
            </a:r>
            <a:r>
              <a:rPr lang="en-US" sz="2400" dirty="0" smtClean="0"/>
              <a:t> el </a:t>
            </a:r>
            <a:r>
              <a:rPr lang="en-US" sz="2400" dirty="0" err="1" smtClean="0"/>
              <a:t>formulario</a:t>
            </a:r>
            <a:r>
              <a:rPr lang="en-US" sz="2400" dirty="0" smtClean="0"/>
              <a:t> (</a:t>
            </a:r>
            <a:r>
              <a:rPr lang="en-US" sz="2400" dirty="0" err="1" smtClean="0"/>
              <a:t>escribir</a:t>
            </a:r>
            <a:r>
              <a:rPr lang="en-US" sz="2400" dirty="0" smtClean="0"/>
              <a:t>).</a:t>
            </a:r>
          </a:p>
          <a:p>
            <a:pPr marL="514350" indent="-514350">
              <a:buAutoNum type="alphaUcPeriod"/>
            </a:pPr>
            <a:r>
              <a:rPr lang="en-US" sz="2400" dirty="0" smtClean="0"/>
              <a:t>_______ cola con </a:t>
            </a:r>
            <a:r>
              <a:rPr lang="en-US" sz="2400" dirty="0" err="1" smtClean="0"/>
              <a:t>otros</a:t>
            </a:r>
            <a:r>
              <a:rPr lang="en-US" sz="2400" dirty="0" smtClean="0"/>
              <a:t> </a:t>
            </a:r>
            <a:r>
              <a:rPr lang="en-US" sz="2400" dirty="0" err="1" smtClean="0"/>
              <a:t>pasajeros</a:t>
            </a:r>
            <a:r>
              <a:rPr lang="en-US" sz="2400" dirty="0" smtClean="0"/>
              <a:t> </a:t>
            </a:r>
            <a:r>
              <a:rPr lang="en-US" sz="2400" dirty="0" err="1" smtClean="0"/>
              <a:t>en</a:t>
            </a:r>
            <a:r>
              <a:rPr lang="en-US" sz="2400" dirty="0" smtClean="0"/>
              <a:t> la </a:t>
            </a:r>
            <a:r>
              <a:rPr lang="en-US" sz="2400" dirty="0" err="1" smtClean="0"/>
              <a:t>aduana</a:t>
            </a:r>
            <a:r>
              <a:rPr lang="en-US" sz="2400" dirty="0" smtClean="0"/>
              <a:t>. (</a:t>
            </a:r>
            <a:r>
              <a:rPr lang="en-US" sz="2400" dirty="0" err="1" smtClean="0"/>
              <a:t>hacer</a:t>
            </a:r>
            <a:r>
              <a:rPr lang="en-US" sz="2400" dirty="0" smtClean="0"/>
              <a:t>)</a:t>
            </a:r>
          </a:p>
          <a:p>
            <a:pPr marL="514350" indent="-514350">
              <a:buAutoNum type="alphaUcPeriod"/>
            </a:pPr>
            <a:r>
              <a:rPr lang="en-US" sz="2400" dirty="0" smtClean="0"/>
              <a:t>________ </a:t>
            </a:r>
            <a:r>
              <a:rPr lang="en-US" sz="2400" dirty="0" err="1" smtClean="0"/>
              <a:t>su</a:t>
            </a:r>
            <a:r>
              <a:rPr lang="en-US" sz="2400" dirty="0" smtClean="0"/>
              <a:t> </a:t>
            </a:r>
            <a:r>
              <a:rPr lang="en-US" sz="2400" dirty="0" err="1" smtClean="0"/>
              <a:t>pasaporte</a:t>
            </a:r>
            <a:r>
              <a:rPr lang="en-US" sz="2400" dirty="0" smtClean="0"/>
              <a:t>. (</a:t>
            </a:r>
            <a:r>
              <a:rPr lang="en-US" sz="2400" dirty="0" err="1" smtClean="0"/>
              <a:t>mostrar</a:t>
            </a:r>
            <a:r>
              <a:rPr lang="en-US" sz="2400" dirty="0" smtClean="0"/>
              <a:t>)</a:t>
            </a:r>
          </a:p>
          <a:p>
            <a:pPr marL="514350" indent="-514350">
              <a:buFont typeface="Arial" panose="020B0604020202020204" pitchFamily="34" charset="0"/>
              <a:buAutoNum type="alphaUcPeriod"/>
            </a:pPr>
            <a:r>
              <a:rPr lang="en-US" sz="2400" dirty="0" smtClean="0"/>
              <a:t>_________ </a:t>
            </a:r>
            <a:r>
              <a:rPr lang="en-US" sz="2400" dirty="0" err="1" smtClean="0"/>
              <a:t>su</a:t>
            </a:r>
            <a:r>
              <a:rPr lang="en-US" sz="2400" dirty="0" smtClean="0"/>
              <a:t> </a:t>
            </a:r>
            <a:r>
              <a:rPr lang="en-US" sz="2400" dirty="0" err="1" smtClean="0"/>
              <a:t>nombre</a:t>
            </a:r>
            <a:r>
              <a:rPr lang="en-US" sz="2400" dirty="0" smtClean="0"/>
              <a:t> </a:t>
            </a:r>
            <a:r>
              <a:rPr lang="en-US" sz="2400" dirty="0" err="1" smtClean="0"/>
              <a:t>completo</a:t>
            </a:r>
            <a:r>
              <a:rPr lang="en-US" sz="2400" dirty="0" smtClean="0"/>
              <a:t>, </a:t>
            </a:r>
            <a:r>
              <a:rPr lang="en-US" sz="2400" dirty="0" err="1"/>
              <a:t>su</a:t>
            </a:r>
            <a:r>
              <a:rPr lang="en-US" sz="2400" dirty="0"/>
              <a:t> </a:t>
            </a:r>
            <a:r>
              <a:rPr lang="en-US" sz="2400" dirty="0" err="1"/>
              <a:t>fecha</a:t>
            </a:r>
            <a:r>
              <a:rPr lang="en-US" sz="2400" dirty="0"/>
              <a:t> de </a:t>
            </a:r>
            <a:r>
              <a:rPr lang="en-US" sz="2400" dirty="0" err="1" smtClean="0"/>
              <a:t>nacimiento</a:t>
            </a:r>
            <a:r>
              <a:rPr lang="en-US" sz="2400" dirty="0"/>
              <a:t>,</a:t>
            </a:r>
            <a:r>
              <a:rPr lang="en-US" sz="2400" dirty="0" smtClean="0"/>
              <a:t> y </a:t>
            </a:r>
            <a:r>
              <a:rPr lang="en-US" sz="2400" dirty="0" err="1" smtClean="0"/>
              <a:t>su</a:t>
            </a:r>
            <a:r>
              <a:rPr lang="en-US" sz="2400" dirty="0" smtClean="0"/>
              <a:t> </a:t>
            </a:r>
            <a:r>
              <a:rPr lang="en-US" sz="2400" dirty="0" err="1" smtClean="0"/>
              <a:t>propósito</a:t>
            </a:r>
            <a:r>
              <a:rPr lang="en-US" sz="2400" dirty="0" smtClean="0"/>
              <a:t>: </a:t>
            </a:r>
            <a:r>
              <a:rPr lang="en-US" sz="2400" dirty="0" err="1" smtClean="0"/>
              <a:t>negocios</a:t>
            </a:r>
            <a:r>
              <a:rPr lang="en-US" sz="2400" dirty="0" smtClean="0"/>
              <a:t> o </a:t>
            </a:r>
            <a:r>
              <a:rPr lang="en-US" sz="2400" dirty="0" err="1" smtClean="0"/>
              <a:t>turismo</a:t>
            </a:r>
            <a:r>
              <a:rPr lang="en-US" sz="2400" dirty="0" smtClean="0"/>
              <a:t>. (</a:t>
            </a:r>
            <a:r>
              <a:rPr lang="en-US" sz="2400" dirty="0" err="1" smtClean="0"/>
              <a:t>decir</a:t>
            </a:r>
            <a:r>
              <a:rPr lang="en-US" sz="2400" dirty="0" smtClean="0"/>
              <a:t>)</a:t>
            </a:r>
          </a:p>
          <a:p>
            <a:pPr marL="514350" indent="-514350">
              <a:buAutoNum type="alphaUcPeriod"/>
            </a:pPr>
            <a:r>
              <a:rPr lang="en-US" sz="2400" dirty="0" smtClean="0"/>
              <a:t>_________ </a:t>
            </a:r>
            <a:r>
              <a:rPr lang="en-US" sz="2400" dirty="0" err="1" smtClean="0"/>
              <a:t>sus</a:t>
            </a:r>
            <a:r>
              <a:rPr lang="en-US" sz="2400" dirty="0" smtClean="0"/>
              <a:t> </a:t>
            </a:r>
            <a:r>
              <a:rPr lang="en-US" sz="2400" dirty="0" err="1" smtClean="0"/>
              <a:t>bienes</a:t>
            </a:r>
            <a:r>
              <a:rPr lang="en-US" sz="2400" dirty="0" smtClean="0"/>
              <a:t>. (</a:t>
            </a:r>
            <a:r>
              <a:rPr lang="en-US" sz="2400" dirty="0" err="1" smtClean="0"/>
              <a:t>declarar</a:t>
            </a:r>
            <a:r>
              <a:rPr lang="en-US" sz="2400" dirty="0" smtClean="0"/>
              <a:t>)</a:t>
            </a:r>
          </a:p>
          <a:p>
            <a:pPr marL="514350" indent="-514350">
              <a:buAutoNum type="alphaUcPeriod"/>
            </a:pPr>
            <a:r>
              <a:rPr lang="en-US" sz="2400" dirty="0" smtClean="0"/>
              <a:t>_________  las </a:t>
            </a:r>
            <a:r>
              <a:rPr lang="en-US" sz="2400" dirty="0" err="1" smtClean="0"/>
              <a:t>maletas</a:t>
            </a:r>
            <a:r>
              <a:rPr lang="en-US" sz="2400" dirty="0" smtClean="0"/>
              <a:t> </a:t>
            </a:r>
            <a:r>
              <a:rPr lang="en-US" sz="2400" dirty="0" err="1" smtClean="0"/>
              <a:t>en</a:t>
            </a:r>
            <a:r>
              <a:rPr lang="en-US" sz="2400" dirty="0" smtClean="0"/>
              <a:t> </a:t>
            </a:r>
            <a:r>
              <a:rPr lang="en-US" sz="2400" dirty="0" err="1" smtClean="0"/>
              <a:t>reclamo</a:t>
            </a:r>
            <a:r>
              <a:rPr lang="en-US" sz="2400" dirty="0" smtClean="0"/>
              <a:t>/la </a:t>
            </a:r>
            <a:r>
              <a:rPr lang="en-US" sz="2400" dirty="0" err="1" smtClean="0"/>
              <a:t>recojida</a:t>
            </a:r>
            <a:r>
              <a:rPr lang="en-US" sz="2400" dirty="0" smtClean="0"/>
              <a:t> de las </a:t>
            </a:r>
            <a:r>
              <a:rPr lang="en-US" sz="2400" dirty="0" err="1" smtClean="0"/>
              <a:t>maletas</a:t>
            </a:r>
            <a:r>
              <a:rPr lang="en-US" sz="2400" dirty="0" smtClean="0"/>
              <a:t> (</a:t>
            </a:r>
            <a:r>
              <a:rPr lang="en-US" sz="2400" dirty="0" err="1" smtClean="0"/>
              <a:t>recoger</a:t>
            </a:r>
            <a:r>
              <a:rPr lang="en-US" sz="2400" dirty="0" smtClean="0"/>
              <a:t>).</a:t>
            </a:r>
          </a:p>
          <a:p>
            <a:pPr marL="0" indent="0">
              <a:buNone/>
            </a:pPr>
            <a:r>
              <a:rPr lang="en-US" sz="2400" dirty="0" smtClean="0"/>
              <a:t>3. Las </a:t>
            </a:r>
            <a:r>
              <a:rPr lang="en-US" sz="2400" dirty="0" err="1" smtClean="0"/>
              <a:t>conversaciones</a:t>
            </a:r>
            <a:r>
              <a:rPr lang="en-US" sz="2400" dirty="0" smtClean="0"/>
              <a:t> </a:t>
            </a:r>
            <a:r>
              <a:rPr lang="en-US" sz="2400" dirty="0" err="1" smtClean="0"/>
              <a:t>en</a:t>
            </a:r>
            <a:r>
              <a:rPr lang="en-US" sz="2400" dirty="0" smtClean="0"/>
              <a:t> el </a:t>
            </a:r>
            <a:r>
              <a:rPr lang="en-US" sz="2400" dirty="0" err="1" smtClean="0"/>
              <a:t>aeropuerto</a:t>
            </a:r>
            <a:r>
              <a:rPr lang="en-US" sz="2400" dirty="0" smtClean="0"/>
              <a:t> y la </a:t>
            </a:r>
            <a:r>
              <a:rPr lang="en-US" sz="2400" dirty="0" err="1" smtClean="0"/>
              <a:t>estación</a:t>
            </a:r>
            <a:r>
              <a:rPr lang="en-US" sz="2400" dirty="0" smtClean="0"/>
              <a:t> de omnibus/</a:t>
            </a:r>
            <a:r>
              <a:rPr lang="en-US" sz="2400" dirty="0" err="1" smtClean="0"/>
              <a:t>colectivo</a:t>
            </a:r>
            <a:r>
              <a:rPr lang="en-US" sz="2400" dirty="0" smtClean="0"/>
              <a:t>. </a:t>
            </a:r>
            <a:r>
              <a:rPr lang="en-US" sz="2400" dirty="0" err="1" smtClean="0"/>
              <a:t>Mostrador</a:t>
            </a:r>
            <a:r>
              <a:rPr lang="en-US" sz="2400" dirty="0" smtClean="0"/>
              <a:t>, la </a:t>
            </a:r>
            <a:r>
              <a:rPr lang="en-US" sz="2400" dirty="0" err="1" smtClean="0"/>
              <a:t>aduana</a:t>
            </a:r>
            <a:r>
              <a:rPr lang="en-US" sz="2400" dirty="0" smtClean="0"/>
              <a:t>, la </a:t>
            </a:r>
            <a:r>
              <a:rPr lang="en-US" sz="2400" dirty="0" err="1" smtClean="0"/>
              <a:t>asistente</a:t>
            </a:r>
            <a:r>
              <a:rPr lang="en-US" sz="2400" dirty="0" smtClean="0"/>
              <a:t> del </a:t>
            </a:r>
            <a:r>
              <a:rPr lang="en-US" sz="2400" dirty="0" err="1" smtClean="0"/>
              <a:t>vuelo</a:t>
            </a:r>
            <a:r>
              <a:rPr lang="en-US" sz="2400" dirty="0" smtClean="0"/>
              <a:t>…</a:t>
            </a:r>
            <a:endParaRPr lang="en-US" sz="2400" dirty="0"/>
          </a:p>
        </p:txBody>
      </p:sp>
    </p:spTree>
    <p:extLst>
      <p:ext uri="{BB962C8B-B14F-4D97-AF65-F5344CB8AC3E}">
        <p14:creationId xmlns:p14="http://schemas.microsoft.com/office/powerpoint/2010/main" val="2904843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6459" y="172278"/>
            <a:ext cx="6010689" cy="710028"/>
          </a:xfrm>
        </p:spPr>
        <p:txBody>
          <a:bodyPr/>
          <a:lstStyle/>
          <a:p>
            <a:r>
              <a:rPr lang="en-US" dirty="0" err="1" smtClean="0"/>
              <a:t>Explora</a:t>
            </a:r>
            <a:r>
              <a:rPr lang="en-US" dirty="0" smtClean="0"/>
              <a:t> B:</a:t>
            </a:r>
            <a:endParaRPr lang="en-US" dirty="0"/>
          </a:p>
        </p:txBody>
      </p:sp>
      <p:sp>
        <p:nvSpPr>
          <p:cNvPr id="7" name="Content Placeholder 6"/>
          <p:cNvSpPr>
            <a:spLocks noGrp="1"/>
          </p:cNvSpPr>
          <p:nvPr>
            <p:ph idx="1"/>
          </p:nvPr>
        </p:nvSpPr>
        <p:spPr>
          <a:xfrm>
            <a:off x="371061" y="980661"/>
            <a:ext cx="8144289" cy="5196302"/>
          </a:xfrm>
        </p:spPr>
        <p:txBody>
          <a:bodyPr/>
          <a:lstStyle/>
          <a:p>
            <a:pPr marL="0" indent="0">
              <a:buNone/>
            </a:pPr>
            <a:r>
              <a:rPr lang="en-US" dirty="0" smtClean="0"/>
              <a:t>Pg. 323 (14 del </a:t>
            </a:r>
            <a:r>
              <a:rPr lang="en-US" dirty="0" err="1" smtClean="0"/>
              <a:t>paquete</a:t>
            </a:r>
            <a:r>
              <a:rPr lang="en-US" dirty="0" smtClean="0"/>
              <a:t>): implications of the sign</a:t>
            </a:r>
          </a:p>
          <a:p>
            <a:pPr marL="0" indent="0">
              <a:buNone/>
            </a:pPr>
            <a:r>
              <a:rPr lang="en-US" dirty="0" smtClean="0"/>
              <a:t>Pg. 328: </a:t>
            </a:r>
            <a:r>
              <a:rPr lang="en-US" dirty="0" err="1" smtClean="0"/>
              <a:t>Escuchar</a:t>
            </a:r>
            <a:r>
              <a:rPr lang="en-US" dirty="0" smtClean="0"/>
              <a:t> y </a:t>
            </a:r>
            <a:r>
              <a:rPr lang="en-US" dirty="0" err="1" smtClean="0"/>
              <a:t>contestar</a:t>
            </a:r>
            <a:endParaRPr lang="en-US" dirty="0"/>
          </a:p>
          <a:p>
            <a:pPr marL="0" indent="0">
              <a:buNone/>
            </a:pPr>
            <a:r>
              <a:rPr lang="en-US" dirty="0" smtClean="0"/>
              <a:t>Pg. 328 </a:t>
            </a:r>
            <a:r>
              <a:rPr lang="en-US" dirty="0" err="1" smtClean="0"/>
              <a:t>diálogo</a:t>
            </a:r>
            <a:r>
              <a:rPr lang="en-US" dirty="0"/>
              <a:t> </a:t>
            </a:r>
            <a:r>
              <a:rPr lang="en-US" dirty="0" smtClean="0"/>
              <a:t>(</a:t>
            </a:r>
            <a:r>
              <a:rPr lang="en-US" dirty="0" err="1" smtClean="0"/>
              <a:t>pg</a:t>
            </a:r>
            <a:r>
              <a:rPr lang="en-US" dirty="0" smtClean="0"/>
              <a:t> 17 del </a:t>
            </a:r>
            <a:r>
              <a:rPr lang="en-US" dirty="0" err="1" smtClean="0"/>
              <a:t>paquete</a:t>
            </a:r>
            <a:r>
              <a:rPr lang="en-US"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Pg. 337, 338: </a:t>
            </a:r>
            <a:r>
              <a:rPr lang="en-US" dirty="0" err="1" smtClean="0"/>
              <a:t>haga</a:t>
            </a:r>
            <a:r>
              <a:rPr lang="en-US" dirty="0" smtClean="0"/>
              <a:t>, no </a:t>
            </a:r>
            <a:r>
              <a:rPr lang="en-US" dirty="0" err="1" smtClean="0"/>
              <a:t>haga</a:t>
            </a:r>
            <a:endParaRPr lang="en-US" dirty="0"/>
          </a:p>
        </p:txBody>
      </p:sp>
    </p:spTree>
    <p:extLst>
      <p:ext uri="{BB962C8B-B14F-4D97-AF65-F5344CB8AC3E}">
        <p14:creationId xmlns:p14="http://schemas.microsoft.com/office/powerpoint/2010/main" val="3775677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3305381"/>
          </a:xfrm>
        </p:spPr>
        <p:txBody>
          <a:bodyPr/>
          <a:lstStyle/>
          <a:p>
            <a:pPr marL="514350" indent="-514350">
              <a:buAutoNum type="arabicPeriod"/>
            </a:pPr>
            <a:r>
              <a:rPr lang="en-US" dirty="0" err="1" smtClean="0"/>
              <a:t>Agarre</a:t>
            </a:r>
            <a:r>
              <a:rPr lang="en-US" dirty="0" smtClean="0"/>
              <a:t> la </a:t>
            </a:r>
            <a:r>
              <a:rPr lang="en-US" dirty="0" err="1" smtClean="0"/>
              <a:t>computadora</a:t>
            </a:r>
            <a:r>
              <a:rPr lang="en-US" dirty="0" smtClean="0"/>
              <a:t> </a:t>
            </a:r>
            <a:r>
              <a:rPr lang="en-US" dirty="0" err="1" smtClean="0"/>
              <a:t>portátil</a:t>
            </a:r>
            <a:r>
              <a:rPr lang="en-US" dirty="0" smtClean="0"/>
              <a:t> </a:t>
            </a:r>
            <a:r>
              <a:rPr lang="en-US" dirty="0" err="1" smtClean="0"/>
              <a:t>correcta</a:t>
            </a:r>
            <a:endParaRPr lang="en-US" dirty="0" smtClean="0"/>
          </a:p>
          <a:p>
            <a:pPr marL="514350" indent="-514350">
              <a:buAutoNum type="arabicPeriod"/>
            </a:pPr>
            <a:r>
              <a:rPr lang="en-US" dirty="0" err="1" smtClean="0"/>
              <a:t>Classlink</a:t>
            </a:r>
            <a:r>
              <a:rPr lang="en-US" dirty="0"/>
              <a:t> </a:t>
            </a:r>
            <a:r>
              <a:rPr lang="en-US" dirty="0" err="1" smtClean="0"/>
              <a:t>es</a:t>
            </a:r>
            <a:r>
              <a:rPr lang="en-US" dirty="0" smtClean="0"/>
              <a:t> </a:t>
            </a:r>
            <a:r>
              <a:rPr lang="en-US" dirty="0" err="1" smtClean="0"/>
              <a:t>muy</a:t>
            </a:r>
            <a:r>
              <a:rPr lang="en-US" dirty="0" smtClean="0"/>
              <a:t> </a:t>
            </a:r>
            <a:r>
              <a:rPr lang="en-US" dirty="0" err="1" smtClean="0"/>
              <a:t>directo</a:t>
            </a:r>
            <a:r>
              <a:rPr lang="en-US" dirty="0" smtClean="0"/>
              <a:t>.</a:t>
            </a:r>
          </a:p>
          <a:p>
            <a:pPr marL="514350" indent="-514350">
              <a:buAutoNum type="arabicPeriod"/>
            </a:pPr>
            <a:r>
              <a:rPr lang="en-US" dirty="0" smtClean="0"/>
              <a:t>  OR </a:t>
            </a:r>
            <a:r>
              <a:rPr lang="en-US" dirty="0" err="1" smtClean="0"/>
              <a:t>Visite</a:t>
            </a:r>
            <a:r>
              <a:rPr lang="en-US" dirty="0" smtClean="0"/>
              <a:t> mi </a:t>
            </a:r>
            <a:r>
              <a:rPr lang="en-US" dirty="0" err="1" smtClean="0"/>
              <a:t>sitio</a:t>
            </a:r>
            <a:r>
              <a:rPr lang="en-US" dirty="0" smtClean="0"/>
              <a:t> web. SenGarciaSpanish.weebly.com. If you go through my site, </a:t>
            </a:r>
            <a:r>
              <a:rPr lang="en-US" dirty="0" err="1" smtClean="0"/>
              <a:t>Busque</a:t>
            </a:r>
            <a:r>
              <a:rPr lang="en-US" dirty="0" smtClean="0"/>
              <a:t> “</a:t>
            </a:r>
            <a:r>
              <a:rPr lang="en-US" dirty="0" err="1" smtClean="0"/>
              <a:t>Entreculturas</a:t>
            </a:r>
            <a:r>
              <a:rPr lang="en-US" dirty="0" smtClean="0"/>
              <a:t>” tab</a:t>
            </a:r>
          </a:p>
          <a:p>
            <a:pPr marL="514350" indent="-514350">
              <a:buAutoNum type="arabicPeriod"/>
            </a:pPr>
            <a:r>
              <a:rPr lang="en-US" dirty="0" err="1" smtClean="0"/>
              <a:t>Sigan</a:t>
            </a:r>
            <a:r>
              <a:rPr lang="en-US" dirty="0" smtClean="0"/>
              <a:t> las </a:t>
            </a:r>
            <a:r>
              <a:rPr lang="en-US" dirty="0" err="1" smtClean="0"/>
              <a:t>instrucciones</a:t>
            </a:r>
            <a:r>
              <a:rPr lang="en-US" dirty="0" smtClean="0"/>
              <a:t> para el </a:t>
            </a:r>
            <a:r>
              <a:rPr lang="en-US" dirty="0" err="1" smtClean="0"/>
              <a:t>libro</a:t>
            </a:r>
            <a:r>
              <a:rPr lang="en-US" dirty="0" smtClean="0"/>
              <a:t>. </a:t>
            </a:r>
            <a:r>
              <a:rPr lang="en-US" dirty="0" err="1" smtClean="0"/>
              <a:t>Empiece</a:t>
            </a:r>
            <a:r>
              <a:rPr lang="en-US" dirty="0" smtClean="0"/>
              <a:t> con </a:t>
            </a:r>
            <a:r>
              <a:rPr lang="en-US" dirty="0" err="1" smtClean="0"/>
              <a:t>classlink</a:t>
            </a:r>
            <a:r>
              <a:rPr lang="en-US" dirty="0" smtClean="0"/>
              <a:t>.</a:t>
            </a:r>
          </a:p>
          <a:p>
            <a:pPr marL="514350" indent="-514350">
              <a:buAutoNum type="arabicPeriod"/>
            </a:pPr>
            <a:endParaRPr lang="en-US" dirty="0" smtClean="0"/>
          </a:p>
          <a:p>
            <a:pPr marL="514350" indent="-514350">
              <a:buAutoNum type="arabicPeriod"/>
            </a:pPr>
            <a:endParaRPr lang="en-US" dirty="0"/>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5594903" y="365126"/>
            <a:ext cx="2247900" cy="971550"/>
          </a:xfrm>
          <a:prstGeom prst="rect">
            <a:avLst/>
          </a:prstGeom>
        </p:spPr>
      </p:pic>
    </p:spTree>
    <p:extLst>
      <p:ext uri="{BB962C8B-B14F-4D97-AF65-F5344CB8AC3E}">
        <p14:creationId xmlns:p14="http://schemas.microsoft.com/office/powerpoint/2010/main" val="2094492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Recomendaciones</a:t>
            </a:r>
            <a:r>
              <a:rPr lang="en-US" dirty="0"/>
              <a:t> para </a:t>
            </a:r>
            <a:r>
              <a:rPr lang="en-US" dirty="0" err="1"/>
              <a:t>una</a:t>
            </a:r>
            <a:r>
              <a:rPr lang="en-US" dirty="0"/>
              <a:t> persona </a:t>
            </a:r>
            <a:r>
              <a:rPr lang="en-US" dirty="0" err="1"/>
              <a:t>en</a:t>
            </a:r>
            <a:r>
              <a:rPr lang="en-US" dirty="0"/>
              <a:t> el </a:t>
            </a:r>
            <a:r>
              <a:rPr lang="en-US" dirty="0" err="1"/>
              <a:t>aeropuerto</a:t>
            </a:r>
            <a:r>
              <a:rPr lang="en-US" dirty="0"/>
              <a:t>: 5 </a:t>
            </a:r>
            <a:r>
              <a:rPr lang="en-US" dirty="0" err="1"/>
              <a:t>recomendaciones</a:t>
            </a:r>
            <a:r>
              <a:rPr lang="en-US" dirty="0"/>
              <a:t> </a:t>
            </a:r>
            <a:r>
              <a:rPr lang="en-US" dirty="0" err="1"/>
              <a:t>positivos</a:t>
            </a:r>
            <a:r>
              <a:rPr lang="en-US" dirty="0"/>
              <a:t>, 3 </a:t>
            </a:r>
            <a:r>
              <a:rPr lang="en-US" dirty="0" err="1"/>
              <a:t>negativos</a:t>
            </a:r>
            <a:r>
              <a:rPr lang="en-US" dirty="0"/>
              <a:t>.</a:t>
            </a:r>
            <a:br>
              <a:rPr lang="en-US" dirty="0"/>
            </a:br>
            <a:r>
              <a:rPr lang="en-US" dirty="0" err="1"/>
              <a:t>Ejemplo</a:t>
            </a:r>
            <a:r>
              <a:rPr lang="en-US" dirty="0" smtClean="0"/>
              <a:t>:</a:t>
            </a:r>
            <a:endParaRPr lang="en-US" dirty="0"/>
          </a:p>
        </p:txBody>
      </p:sp>
      <p:sp>
        <p:nvSpPr>
          <p:cNvPr id="4" name="Text Placeholder 3"/>
          <p:cNvSpPr>
            <a:spLocks noGrp="1"/>
          </p:cNvSpPr>
          <p:nvPr>
            <p:ph type="body" idx="1"/>
          </p:nvPr>
        </p:nvSpPr>
        <p:spPr/>
        <p:txBody>
          <a:bodyPr/>
          <a:lstStyle/>
          <a:p>
            <a:r>
              <a:rPr lang="en-US" dirty="0" err="1" smtClean="0"/>
              <a:t>Positivos</a:t>
            </a:r>
            <a:r>
              <a:rPr lang="en-US" dirty="0" smtClean="0"/>
              <a:t>:</a:t>
            </a:r>
            <a:endParaRPr lang="en-US" dirty="0"/>
          </a:p>
        </p:txBody>
      </p:sp>
      <p:sp>
        <p:nvSpPr>
          <p:cNvPr id="5" name="Content Placeholder 4"/>
          <p:cNvSpPr>
            <a:spLocks noGrp="1"/>
          </p:cNvSpPr>
          <p:nvPr>
            <p:ph sz="half" idx="2"/>
          </p:nvPr>
        </p:nvSpPr>
        <p:spPr/>
        <p:txBody>
          <a:bodyPr/>
          <a:lstStyle/>
          <a:p>
            <a:pPr marL="0" indent="0">
              <a:buNone/>
            </a:pPr>
            <a:r>
              <a:rPr lang="en-US" dirty="0" err="1" smtClean="0"/>
              <a:t>Llegue</a:t>
            </a:r>
            <a:r>
              <a:rPr lang="en-US" dirty="0" smtClean="0"/>
              <a:t> al </a:t>
            </a:r>
            <a:r>
              <a:rPr lang="en-US" dirty="0" err="1" smtClean="0"/>
              <a:t>aeropuerto</a:t>
            </a:r>
            <a:r>
              <a:rPr lang="en-US" dirty="0" smtClean="0"/>
              <a:t> </a:t>
            </a:r>
            <a:r>
              <a:rPr lang="en-US" dirty="0" err="1" smtClean="0"/>
              <a:t>temprano</a:t>
            </a:r>
            <a:r>
              <a:rPr lang="en-US" dirty="0" smtClean="0"/>
              <a:t>.</a:t>
            </a:r>
            <a:endParaRPr lang="en-US" dirty="0"/>
          </a:p>
        </p:txBody>
      </p:sp>
      <p:sp>
        <p:nvSpPr>
          <p:cNvPr id="6" name="Text Placeholder 5"/>
          <p:cNvSpPr>
            <a:spLocks noGrp="1"/>
          </p:cNvSpPr>
          <p:nvPr>
            <p:ph type="body" sz="quarter" idx="3"/>
          </p:nvPr>
        </p:nvSpPr>
        <p:spPr/>
        <p:txBody>
          <a:bodyPr/>
          <a:lstStyle/>
          <a:p>
            <a:r>
              <a:rPr lang="en-US" dirty="0" err="1" smtClean="0"/>
              <a:t>Negativos</a:t>
            </a:r>
            <a:r>
              <a:rPr lang="en-US" dirty="0" smtClean="0"/>
              <a:t>:</a:t>
            </a:r>
            <a:endParaRPr lang="en-US" dirty="0"/>
          </a:p>
        </p:txBody>
      </p:sp>
      <p:sp>
        <p:nvSpPr>
          <p:cNvPr id="7" name="Content Placeholder 6"/>
          <p:cNvSpPr>
            <a:spLocks noGrp="1"/>
          </p:cNvSpPr>
          <p:nvPr>
            <p:ph sz="quarter" idx="4"/>
          </p:nvPr>
        </p:nvSpPr>
        <p:spPr/>
        <p:txBody>
          <a:bodyPr/>
          <a:lstStyle/>
          <a:p>
            <a:pPr marL="0" indent="0">
              <a:buNone/>
            </a:pPr>
            <a:r>
              <a:rPr lang="en-US" dirty="0" smtClean="0"/>
              <a:t>No </a:t>
            </a:r>
            <a:r>
              <a:rPr lang="en-US" dirty="0" err="1" smtClean="0"/>
              <a:t>deje</a:t>
            </a:r>
            <a:r>
              <a:rPr lang="en-US" dirty="0" smtClean="0"/>
              <a:t> </a:t>
            </a:r>
            <a:r>
              <a:rPr lang="en-US" dirty="0" err="1" smtClean="0"/>
              <a:t>su</a:t>
            </a:r>
            <a:r>
              <a:rPr lang="en-US" dirty="0" smtClean="0"/>
              <a:t> </a:t>
            </a:r>
            <a:r>
              <a:rPr lang="en-US" dirty="0" err="1" smtClean="0"/>
              <a:t>maleta</a:t>
            </a:r>
            <a:r>
              <a:rPr lang="en-US" dirty="0" smtClean="0"/>
              <a:t> </a:t>
            </a:r>
            <a:r>
              <a:rPr lang="en-US" dirty="0" err="1" smtClean="0"/>
              <a:t>en</a:t>
            </a:r>
            <a:r>
              <a:rPr lang="en-US" smtClean="0"/>
              <a:t> casa </a:t>
            </a:r>
            <a:r>
              <a:rPr lang="en-US" smtClean="0">
                <a:sym typeface="Wingdings" panose="05000000000000000000" pitchFamily="2" charset="2"/>
              </a:rPr>
              <a:t> </a:t>
            </a:r>
            <a:endParaRPr lang="en-US"/>
          </a:p>
        </p:txBody>
      </p:sp>
    </p:spTree>
    <p:extLst>
      <p:ext uri="{BB962C8B-B14F-4D97-AF65-F5344CB8AC3E}">
        <p14:creationId xmlns:p14="http://schemas.microsoft.com/office/powerpoint/2010/main" val="3333392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590550"/>
            <a:ext cx="8077200" cy="5586413"/>
          </a:xfrm>
        </p:spPr>
        <p:txBody>
          <a:bodyPr/>
          <a:lstStyle/>
          <a:p>
            <a:r>
              <a:rPr lang="en-US" dirty="0" smtClean="0"/>
              <a:t>¿</a:t>
            </a:r>
            <a:r>
              <a:rPr lang="en-US" dirty="0" err="1" smtClean="0"/>
              <a:t>Qué</a:t>
            </a:r>
            <a:r>
              <a:rPr lang="en-US" dirty="0" smtClean="0"/>
              <a:t> </a:t>
            </a:r>
            <a:r>
              <a:rPr lang="en-US" dirty="0" err="1" smtClean="0"/>
              <a:t>tiempo</a:t>
            </a:r>
            <a:r>
              <a:rPr lang="en-US" dirty="0" smtClean="0"/>
              <a:t> </a:t>
            </a:r>
            <a:r>
              <a:rPr lang="en-US" dirty="0" err="1" smtClean="0"/>
              <a:t>hace</a:t>
            </a:r>
            <a:r>
              <a:rPr lang="en-US" dirty="0" smtClean="0"/>
              <a:t>?</a:t>
            </a:r>
            <a:endParaRPr lang="en-US" dirty="0"/>
          </a:p>
        </p:txBody>
      </p:sp>
    </p:spTree>
    <p:extLst>
      <p:ext uri="{BB962C8B-B14F-4D97-AF65-F5344CB8AC3E}">
        <p14:creationId xmlns:p14="http://schemas.microsoft.com/office/powerpoint/2010/main" val="1964109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590550"/>
            <a:ext cx="8077200" cy="5586413"/>
          </a:xfrm>
        </p:spPr>
        <p:txBody>
          <a:bodyPr/>
          <a:lstStyle/>
          <a:p>
            <a:r>
              <a:rPr lang="en-US" dirty="0" smtClean="0"/>
              <a:t>¿</a:t>
            </a:r>
            <a:r>
              <a:rPr lang="en-US" dirty="0" err="1" smtClean="0"/>
              <a:t>Qué</a:t>
            </a:r>
            <a:r>
              <a:rPr lang="en-US" dirty="0" smtClean="0"/>
              <a:t> </a:t>
            </a:r>
            <a:r>
              <a:rPr lang="en-US" dirty="0" err="1" smtClean="0"/>
              <a:t>ropa</a:t>
            </a:r>
            <a:r>
              <a:rPr lang="en-US" dirty="0" smtClean="0"/>
              <a:t> vas a </a:t>
            </a:r>
            <a:r>
              <a:rPr lang="en-US" dirty="0" err="1" smtClean="0"/>
              <a:t>llevar</a:t>
            </a:r>
            <a:r>
              <a:rPr lang="en-US" dirty="0" smtClean="0"/>
              <a:t>?</a:t>
            </a:r>
          </a:p>
          <a:p>
            <a:r>
              <a:rPr lang="en-US" dirty="0" err="1" smtClean="0"/>
              <a:t>Voy</a:t>
            </a:r>
            <a:r>
              <a:rPr lang="en-US" dirty="0" smtClean="0"/>
              <a:t> a </a:t>
            </a:r>
            <a:r>
              <a:rPr lang="en-US" dirty="0" err="1" smtClean="0"/>
              <a:t>llevar</a:t>
            </a:r>
            <a:endParaRPr lang="en-US" dirty="0" smtClean="0"/>
          </a:p>
          <a:p>
            <a:r>
              <a:rPr lang="en-US" dirty="0" smtClean="0"/>
              <a:t>Los </a:t>
            </a:r>
            <a:r>
              <a:rPr lang="en-US" dirty="0" err="1" smtClean="0"/>
              <a:t>zapatos</a:t>
            </a:r>
            <a:r>
              <a:rPr lang="en-US" dirty="0" smtClean="0"/>
              <a:t>, </a:t>
            </a:r>
            <a:r>
              <a:rPr lang="en-US" dirty="0" err="1" smtClean="0"/>
              <a:t>chaqueta</a:t>
            </a:r>
            <a:r>
              <a:rPr lang="en-US" dirty="0" smtClean="0"/>
              <a:t> y </a:t>
            </a:r>
            <a:r>
              <a:rPr lang="en-US" dirty="0" err="1" smtClean="0"/>
              <a:t>botas</a:t>
            </a:r>
            <a:r>
              <a:rPr lang="en-US" dirty="0" smtClean="0"/>
              <a:t>, </a:t>
            </a:r>
            <a:r>
              <a:rPr lang="en-US" dirty="0" err="1" smtClean="0"/>
              <a:t>los</a:t>
            </a:r>
            <a:r>
              <a:rPr lang="en-US" dirty="0" smtClean="0"/>
              <a:t> </a:t>
            </a:r>
            <a:r>
              <a:rPr lang="en-US" dirty="0" err="1" smtClean="0"/>
              <a:t>pantalones</a:t>
            </a:r>
            <a:r>
              <a:rPr lang="en-US" dirty="0" smtClean="0"/>
              <a:t> </a:t>
            </a:r>
            <a:r>
              <a:rPr lang="en-US" dirty="0" err="1" smtClean="0"/>
              <a:t>cortos</a:t>
            </a:r>
            <a:r>
              <a:rPr lang="en-US" dirty="0" smtClean="0"/>
              <a:t>.</a:t>
            </a:r>
            <a:endParaRPr lang="en-US" dirty="0"/>
          </a:p>
        </p:txBody>
      </p:sp>
    </p:spTree>
    <p:extLst>
      <p:ext uri="{BB962C8B-B14F-4D97-AF65-F5344CB8AC3E}">
        <p14:creationId xmlns:p14="http://schemas.microsoft.com/office/powerpoint/2010/main" val="3031477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Qué</a:t>
            </a:r>
            <a:r>
              <a:rPr lang="en-US" dirty="0" smtClean="0"/>
              <a:t> se </a:t>
            </a:r>
            <a:r>
              <a:rPr lang="en-US" dirty="0" err="1" smtClean="0"/>
              <a:t>puede</a:t>
            </a:r>
            <a:r>
              <a:rPr lang="en-US" dirty="0" smtClean="0"/>
              <a:t> </a:t>
            </a:r>
            <a:r>
              <a:rPr lang="en-US" dirty="0" err="1" smtClean="0"/>
              <a:t>hacer</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Se </a:t>
            </a:r>
            <a:r>
              <a:rPr lang="en-US" dirty="0" err="1" smtClean="0"/>
              <a:t>puede</a:t>
            </a:r>
            <a:r>
              <a:rPr lang="en-US" dirty="0" smtClean="0"/>
              <a:t>…</a:t>
            </a:r>
          </a:p>
          <a:p>
            <a:pPr marL="0" indent="0">
              <a:buNone/>
            </a:pPr>
            <a:r>
              <a:rPr lang="en-US" dirty="0" err="1" smtClean="0"/>
              <a:t>Escalar</a:t>
            </a:r>
            <a:r>
              <a:rPr lang="en-US" dirty="0" smtClean="0"/>
              <a:t> las </a:t>
            </a:r>
            <a:r>
              <a:rPr lang="en-US" dirty="0" err="1" smtClean="0"/>
              <a:t>montañas</a:t>
            </a:r>
            <a:endParaRPr lang="en-US" dirty="0" smtClean="0"/>
          </a:p>
          <a:p>
            <a:pPr marL="0" indent="0">
              <a:buNone/>
            </a:pPr>
            <a:r>
              <a:rPr lang="en-US" dirty="0" err="1" smtClean="0"/>
              <a:t>Conducir</a:t>
            </a:r>
            <a:r>
              <a:rPr lang="en-US" dirty="0" smtClean="0"/>
              <a:t> un </a:t>
            </a:r>
            <a:r>
              <a:rPr lang="en-US" dirty="0" err="1" smtClean="0"/>
              <a:t>bote</a:t>
            </a:r>
            <a:r>
              <a:rPr lang="en-US" dirty="0" smtClean="0"/>
              <a:t>, </a:t>
            </a:r>
            <a:r>
              <a:rPr lang="en-US" dirty="0" err="1" smtClean="0"/>
              <a:t>cazar</a:t>
            </a:r>
            <a:r>
              <a:rPr lang="en-US" dirty="0" smtClean="0"/>
              <a:t> </a:t>
            </a:r>
            <a:r>
              <a:rPr lang="en-US" dirty="0" err="1" smtClean="0"/>
              <a:t>animales</a:t>
            </a:r>
            <a:r>
              <a:rPr lang="en-US" dirty="0" smtClean="0"/>
              <a:t>?</a:t>
            </a:r>
          </a:p>
          <a:p>
            <a:pPr marL="0" indent="0">
              <a:buNone/>
            </a:pPr>
            <a:r>
              <a:rPr lang="en-US" dirty="0" err="1" smtClean="0"/>
              <a:t>Navegar</a:t>
            </a:r>
            <a:r>
              <a:rPr lang="en-US" dirty="0" smtClean="0"/>
              <a:t> </a:t>
            </a:r>
            <a:r>
              <a:rPr lang="en-US" dirty="0" err="1" smtClean="0"/>
              <a:t>en</a:t>
            </a:r>
            <a:r>
              <a:rPr lang="en-US" dirty="0" smtClean="0"/>
              <a:t> kayak, </a:t>
            </a:r>
            <a:r>
              <a:rPr lang="en-US" dirty="0" err="1" smtClean="0"/>
              <a:t>esquiar</a:t>
            </a:r>
            <a:r>
              <a:rPr lang="en-US" dirty="0" smtClean="0"/>
              <a:t>, </a:t>
            </a:r>
            <a:r>
              <a:rPr lang="en-US" dirty="0" err="1" smtClean="0"/>
              <a:t>pescar</a:t>
            </a:r>
            <a:r>
              <a:rPr lang="en-US" dirty="0" smtClean="0"/>
              <a:t>, </a:t>
            </a:r>
            <a:r>
              <a:rPr lang="en-US" dirty="0" err="1" smtClean="0"/>
              <a:t>nadar</a:t>
            </a:r>
            <a:r>
              <a:rPr lang="en-US" dirty="0" smtClean="0"/>
              <a:t>, </a:t>
            </a:r>
            <a:r>
              <a:rPr lang="en-US" dirty="0" err="1" smtClean="0"/>
              <a:t>visitar</a:t>
            </a:r>
            <a:r>
              <a:rPr lang="en-US" dirty="0" smtClean="0"/>
              <a:t> Iglesias, comer </a:t>
            </a:r>
            <a:r>
              <a:rPr lang="en-US" dirty="0" err="1" smtClean="0"/>
              <a:t>mucha</a:t>
            </a:r>
            <a:r>
              <a:rPr lang="en-US" dirty="0" smtClean="0"/>
              <a:t> carne y empanadas, </a:t>
            </a:r>
            <a:r>
              <a:rPr lang="en-US" dirty="0" err="1" smtClean="0"/>
              <a:t>andar</a:t>
            </a:r>
            <a:r>
              <a:rPr lang="en-US" dirty="0" smtClean="0"/>
              <a:t> </a:t>
            </a:r>
            <a:r>
              <a:rPr lang="en-US" dirty="0" err="1" smtClean="0"/>
              <a:t>en</a:t>
            </a:r>
            <a:r>
              <a:rPr lang="en-US" dirty="0" smtClean="0"/>
              <a:t> </a:t>
            </a:r>
            <a:r>
              <a:rPr lang="en-US" dirty="0" err="1" smtClean="0"/>
              <a:t>bicicleta</a:t>
            </a:r>
            <a:r>
              <a:rPr lang="en-US" dirty="0" smtClean="0"/>
              <a:t>, </a:t>
            </a:r>
            <a:r>
              <a:rPr lang="en-US" dirty="0" err="1" smtClean="0"/>
              <a:t>visitar</a:t>
            </a:r>
            <a:r>
              <a:rPr lang="en-US" dirty="0" smtClean="0"/>
              <a:t> </a:t>
            </a:r>
            <a:r>
              <a:rPr lang="en-US" dirty="0" err="1" smtClean="0"/>
              <a:t>los</a:t>
            </a:r>
            <a:r>
              <a:rPr lang="en-US" dirty="0" smtClean="0"/>
              <a:t> </a:t>
            </a:r>
            <a:r>
              <a:rPr lang="en-US" dirty="0" err="1" smtClean="0"/>
              <a:t>museos</a:t>
            </a:r>
            <a:r>
              <a:rPr lang="en-US" dirty="0" smtClean="0"/>
              <a:t> y </a:t>
            </a:r>
            <a:r>
              <a:rPr lang="en-US" dirty="0" err="1" smtClean="0"/>
              <a:t>monumentos</a:t>
            </a:r>
            <a:r>
              <a:rPr lang="en-US" dirty="0" smtClean="0"/>
              <a:t>, </a:t>
            </a:r>
            <a:r>
              <a:rPr lang="en-US" dirty="0" err="1" smtClean="0"/>
              <a:t>conversar</a:t>
            </a:r>
            <a:r>
              <a:rPr lang="en-US" dirty="0" smtClean="0"/>
              <a:t> con la </a:t>
            </a:r>
            <a:r>
              <a:rPr lang="en-US" dirty="0" err="1" smtClean="0"/>
              <a:t>gente</a:t>
            </a:r>
            <a:r>
              <a:rPr lang="en-US" dirty="0" smtClean="0"/>
              <a:t>, </a:t>
            </a:r>
            <a:r>
              <a:rPr lang="en-US" dirty="0" err="1" smtClean="0"/>
              <a:t>visitar</a:t>
            </a:r>
            <a:r>
              <a:rPr lang="en-US" dirty="0" smtClean="0"/>
              <a:t> </a:t>
            </a:r>
            <a:r>
              <a:rPr lang="en-US" dirty="0" err="1" smtClean="0"/>
              <a:t>sitios</a:t>
            </a:r>
            <a:r>
              <a:rPr lang="en-US" dirty="0" smtClean="0"/>
              <a:t> </a:t>
            </a:r>
            <a:r>
              <a:rPr lang="en-US" dirty="0" err="1" smtClean="0"/>
              <a:t>culturales</a:t>
            </a:r>
            <a:endParaRPr lang="en-US" dirty="0" smtClean="0"/>
          </a:p>
          <a:p>
            <a:pPr marL="0" indent="0">
              <a:buNone/>
            </a:pPr>
            <a:endParaRPr lang="en-US" dirty="0" smtClean="0"/>
          </a:p>
        </p:txBody>
      </p:sp>
    </p:spTree>
    <p:extLst>
      <p:ext uri="{BB962C8B-B14F-4D97-AF65-F5344CB8AC3E}">
        <p14:creationId xmlns:p14="http://schemas.microsoft.com/office/powerpoint/2010/main" val="2755222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Qué</a:t>
            </a:r>
            <a:r>
              <a:rPr lang="en-US" dirty="0" smtClean="0"/>
              <a:t> </a:t>
            </a:r>
            <a:r>
              <a:rPr lang="en-US" dirty="0" err="1" smtClean="0"/>
              <a:t>ropa</a:t>
            </a:r>
            <a:r>
              <a:rPr lang="en-US" dirty="0" smtClean="0"/>
              <a:t> </a:t>
            </a:r>
            <a:r>
              <a:rPr lang="en-US" dirty="0" err="1" smtClean="0"/>
              <a:t>llevas</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err="1" smtClean="0"/>
              <a:t>Necesito</a:t>
            </a:r>
            <a:r>
              <a:rPr lang="en-US" dirty="0" smtClean="0"/>
              <a:t> </a:t>
            </a:r>
            <a:r>
              <a:rPr lang="en-US" dirty="0" err="1" smtClean="0"/>
              <a:t>llevar</a:t>
            </a:r>
            <a:r>
              <a:rPr lang="en-US" dirty="0" smtClean="0"/>
              <a:t> un sombrero /</a:t>
            </a:r>
            <a:r>
              <a:rPr lang="en-US" dirty="0" err="1" smtClean="0"/>
              <a:t>gorro</a:t>
            </a:r>
            <a:endParaRPr lang="en-US" dirty="0" smtClean="0"/>
          </a:p>
          <a:p>
            <a:pPr marL="0" indent="0">
              <a:buNone/>
            </a:pPr>
            <a:r>
              <a:rPr lang="en-US" dirty="0" err="1" smtClean="0"/>
              <a:t>En</a:t>
            </a:r>
            <a:r>
              <a:rPr lang="en-US" dirty="0" smtClean="0"/>
              <a:t> el </a:t>
            </a:r>
            <a:r>
              <a:rPr lang="en-US" dirty="0" err="1" smtClean="0"/>
              <a:t>verano</a:t>
            </a:r>
            <a:r>
              <a:rPr lang="en-US" dirty="0" smtClean="0"/>
              <a:t>, </a:t>
            </a:r>
            <a:r>
              <a:rPr lang="en-US" dirty="0" err="1" smtClean="0"/>
              <a:t>yo</a:t>
            </a:r>
            <a:r>
              <a:rPr lang="en-US" dirty="0" smtClean="0"/>
              <a:t> </a:t>
            </a:r>
            <a:r>
              <a:rPr lang="en-US" dirty="0" err="1" smtClean="0"/>
              <a:t>necesito</a:t>
            </a:r>
            <a:r>
              <a:rPr lang="en-US" dirty="0" smtClean="0"/>
              <a:t> </a:t>
            </a:r>
            <a:r>
              <a:rPr lang="en-US" dirty="0" err="1" smtClean="0"/>
              <a:t>pantalones</a:t>
            </a:r>
            <a:r>
              <a:rPr lang="en-US" dirty="0" smtClean="0"/>
              <a:t> </a:t>
            </a:r>
            <a:r>
              <a:rPr lang="en-US" dirty="0" err="1" smtClean="0"/>
              <a:t>cortos</a:t>
            </a:r>
            <a:r>
              <a:rPr lang="en-US" dirty="0" smtClean="0"/>
              <a:t>, las </a:t>
            </a:r>
            <a:r>
              <a:rPr lang="en-US" dirty="0" err="1" smtClean="0"/>
              <a:t>sandalias</a:t>
            </a:r>
            <a:r>
              <a:rPr lang="en-US" dirty="0" smtClean="0"/>
              <a:t>, </a:t>
            </a:r>
            <a:r>
              <a:rPr lang="en-US" dirty="0" err="1" smtClean="0"/>
              <a:t>gafas</a:t>
            </a:r>
            <a:r>
              <a:rPr lang="en-US" dirty="0" smtClean="0"/>
              <a:t> de sol, el </a:t>
            </a:r>
            <a:r>
              <a:rPr lang="en-US" dirty="0" err="1" smtClean="0"/>
              <a:t>cuerpo</a:t>
            </a:r>
            <a:r>
              <a:rPr lang="en-US" dirty="0" smtClean="0"/>
              <a:t> de </a:t>
            </a:r>
            <a:r>
              <a:rPr lang="en-US" dirty="0" err="1" smtClean="0"/>
              <a:t>verano</a:t>
            </a:r>
            <a:r>
              <a:rPr lang="en-US" dirty="0" smtClean="0"/>
              <a:t> lol </a:t>
            </a:r>
          </a:p>
        </p:txBody>
      </p:sp>
    </p:spTree>
    <p:extLst>
      <p:ext uri="{BB962C8B-B14F-4D97-AF65-F5344CB8AC3E}">
        <p14:creationId xmlns:p14="http://schemas.microsoft.com/office/powerpoint/2010/main" val="2248777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419975" cy="890589"/>
          </a:xfrm>
        </p:spPr>
        <p:txBody>
          <a:bodyPr/>
          <a:lstStyle/>
          <a:p>
            <a:r>
              <a:rPr lang="en-US" dirty="0" smtClean="0"/>
              <a:t>¿</a:t>
            </a:r>
            <a:r>
              <a:rPr lang="en-US" dirty="0" err="1" smtClean="0"/>
              <a:t>Qué</a:t>
            </a:r>
            <a:r>
              <a:rPr lang="en-US" dirty="0" smtClean="0"/>
              <a:t> se </a:t>
            </a:r>
            <a:r>
              <a:rPr lang="en-US" dirty="0" err="1" smtClean="0"/>
              <a:t>puede</a:t>
            </a:r>
            <a:r>
              <a:rPr lang="en-US" dirty="0" smtClean="0"/>
              <a:t> </a:t>
            </a:r>
            <a:r>
              <a:rPr lang="en-US" dirty="0" err="1" smtClean="0"/>
              <a:t>hacer</a:t>
            </a:r>
            <a:r>
              <a:rPr lang="en-US" dirty="0" smtClean="0"/>
              <a:t>?</a:t>
            </a:r>
            <a:endParaRPr lang="en-US" dirty="0"/>
          </a:p>
        </p:txBody>
      </p:sp>
      <p:sp>
        <p:nvSpPr>
          <p:cNvPr id="3" name="Content Placeholder 2"/>
          <p:cNvSpPr>
            <a:spLocks noGrp="1"/>
          </p:cNvSpPr>
          <p:nvPr>
            <p:ph idx="1"/>
          </p:nvPr>
        </p:nvSpPr>
        <p:spPr>
          <a:xfrm>
            <a:off x="238125" y="885825"/>
            <a:ext cx="8277225" cy="5291138"/>
          </a:xfrm>
        </p:spPr>
        <p:txBody>
          <a:bodyPr/>
          <a:lstStyle/>
          <a:p>
            <a:pPr marL="0" indent="0">
              <a:buNone/>
            </a:pPr>
            <a:r>
              <a:rPr lang="en-US" dirty="0" smtClean="0"/>
              <a:t>Se </a:t>
            </a:r>
            <a:r>
              <a:rPr lang="en-US" dirty="0" err="1" smtClean="0"/>
              <a:t>puede</a:t>
            </a:r>
            <a:r>
              <a:rPr lang="en-US" dirty="0" smtClean="0"/>
              <a:t>…</a:t>
            </a:r>
          </a:p>
          <a:p>
            <a:pPr marL="0" indent="0">
              <a:buNone/>
            </a:pPr>
            <a:r>
              <a:rPr lang="en-US" dirty="0" err="1" smtClean="0"/>
              <a:t>Mirar</a:t>
            </a:r>
            <a:r>
              <a:rPr lang="en-US" dirty="0" smtClean="0"/>
              <a:t> la </a:t>
            </a:r>
            <a:r>
              <a:rPr lang="en-US" dirty="0" err="1" smtClean="0"/>
              <a:t>garganta</a:t>
            </a:r>
            <a:r>
              <a:rPr lang="en-US" dirty="0" smtClean="0"/>
              <a:t> de diablo </a:t>
            </a:r>
            <a:r>
              <a:rPr lang="en-US" dirty="0" err="1" smtClean="0"/>
              <a:t>en</a:t>
            </a:r>
            <a:r>
              <a:rPr lang="en-US" dirty="0" smtClean="0"/>
              <a:t> las </a:t>
            </a:r>
            <a:r>
              <a:rPr lang="en-US" dirty="0" err="1" smtClean="0"/>
              <a:t>cataratas</a:t>
            </a:r>
            <a:r>
              <a:rPr lang="en-US" dirty="0" smtClean="0"/>
              <a:t> de </a:t>
            </a:r>
            <a:r>
              <a:rPr lang="en-US" dirty="0" err="1" smtClean="0"/>
              <a:t>iguazú</a:t>
            </a:r>
            <a:endParaRPr lang="en-US" dirty="0" smtClean="0"/>
          </a:p>
          <a:p>
            <a:pPr marL="0" indent="0">
              <a:buNone/>
            </a:pPr>
            <a:r>
              <a:rPr lang="en-US" dirty="0" err="1" smtClean="0"/>
              <a:t>Explorar</a:t>
            </a:r>
            <a:r>
              <a:rPr lang="en-US" dirty="0" smtClean="0"/>
              <a:t> la </a:t>
            </a:r>
            <a:r>
              <a:rPr lang="en-US" dirty="0" err="1" smtClean="0"/>
              <a:t>naturaleza</a:t>
            </a:r>
            <a:r>
              <a:rPr lang="en-US" dirty="0" smtClean="0"/>
              <a:t> </a:t>
            </a:r>
            <a:r>
              <a:rPr lang="en-US" dirty="0" err="1" smtClean="0"/>
              <a:t>por</a:t>
            </a:r>
            <a:r>
              <a:rPr lang="en-US" dirty="0" smtClean="0"/>
              <a:t> </a:t>
            </a:r>
            <a:r>
              <a:rPr lang="en-US" dirty="0" err="1" smtClean="0"/>
              <a:t>navegar</a:t>
            </a:r>
            <a:r>
              <a:rPr lang="en-US" dirty="0" smtClean="0"/>
              <a:t> </a:t>
            </a:r>
            <a:r>
              <a:rPr lang="en-US" dirty="0" err="1" smtClean="0"/>
              <a:t>en</a:t>
            </a:r>
            <a:r>
              <a:rPr lang="en-US" dirty="0" smtClean="0"/>
              <a:t> kayak o </a:t>
            </a:r>
            <a:r>
              <a:rPr lang="en-US" dirty="0" err="1" smtClean="0"/>
              <a:t>escalar</a:t>
            </a:r>
            <a:r>
              <a:rPr lang="en-US" dirty="0" smtClean="0"/>
              <a:t> </a:t>
            </a:r>
            <a:r>
              <a:rPr lang="en-US" dirty="0" err="1" smtClean="0"/>
              <a:t>montañas</a:t>
            </a:r>
            <a:endParaRPr lang="en-US" dirty="0" smtClean="0"/>
          </a:p>
          <a:p>
            <a:pPr marL="0" indent="0">
              <a:buNone/>
            </a:pPr>
            <a:r>
              <a:rPr lang="en-US" dirty="0" err="1" smtClean="0"/>
              <a:t>Visitar</a:t>
            </a:r>
            <a:r>
              <a:rPr lang="en-US" dirty="0" smtClean="0"/>
              <a:t> </a:t>
            </a:r>
            <a:r>
              <a:rPr lang="en-US" dirty="0" err="1" smtClean="0"/>
              <a:t>los</a:t>
            </a:r>
            <a:r>
              <a:rPr lang="en-US" dirty="0" smtClean="0"/>
              <a:t> </a:t>
            </a:r>
            <a:r>
              <a:rPr lang="en-US" dirty="0" err="1" smtClean="0"/>
              <a:t>monumentos</a:t>
            </a:r>
            <a:endParaRPr lang="en-US" dirty="0" smtClean="0"/>
          </a:p>
          <a:p>
            <a:pPr marL="0" indent="0">
              <a:buNone/>
            </a:pPr>
            <a:r>
              <a:rPr lang="en-US" dirty="0" err="1" smtClean="0"/>
              <a:t>Nadar</a:t>
            </a:r>
            <a:r>
              <a:rPr lang="en-US" dirty="0" smtClean="0"/>
              <a:t> </a:t>
            </a:r>
            <a:r>
              <a:rPr lang="en-US" dirty="0" err="1" smtClean="0"/>
              <a:t>en</a:t>
            </a:r>
            <a:r>
              <a:rPr lang="en-US" dirty="0" smtClean="0"/>
              <a:t> </a:t>
            </a:r>
            <a:r>
              <a:rPr lang="en-US" dirty="0" err="1" smtClean="0"/>
              <a:t>los</a:t>
            </a:r>
            <a:r>
              <a:rPr lang="en-US" dirty="0" smtClean="0"/>
              <a:t> </a:t>
            </a:r>
            <a:r>
              <a:rPr lang="en-US" dirty="0" err="1" smtClean="0"/>
              <a:t>ríos</a:t>
            </a:r>
            <a:r>
              <a:rPr lang="en-US" dirty="0" smtClean="0"/>
              <a:t> o </a:t>
            </a:r>
            <a:r>
              <a:rPr lang="en-US" dirty="0" err="1" smtClean="0"/>
              <a:t>lagos</a:t>
            </a:r>
            <a:endParaRPr lang="en-US" dirty="0" smtClean="0"/>
          </a:p>
          <a:p>
            <a:pPr marL="0" indent="0">
              <a:buNone/>
            </a:pPr>
            <a:r>
              <a:rPr lang="en-US" dirty="0" err="1" smtClean="0"/>
              <a:t>Visitar</a:t>
            </a:r>
            <a:r>
              <a:rPr lang="en-US" dirty="0" smtClean="0"/>
              <a:t> la playa</a:t>
            </a:r>
          </a:p>
          <a:p>
            <a:pPr marL="0" indent="0">
              <a:buNone/>
            </a:pPr>
            <a:r>
              <a:rPr lang="en-US" dirty="0" err="1" smtClean="0"/>
              <a:t>Jugar</a:t>
            </a:r>
            <a:r>
              <a:rPr lang="en-US" dirty="0" smtClean="0"/>
              <a:t> golf</a:t>
            </a:r>
          </a:p>
          <a:p>
            <a:pPr marL="0" indent="0">
              <a:buNone/>
            </a:pPr>
            <a:r>
              <a:rPr lang="en-US" dirty="0" err="1" smtClean="0"/>
              <a:t>Ver</a:t>
            </a:r>
            <a:r>
              <a:rPr lang="en-US" dirty="0" smtClean="0"/>
              <a:t> </a:t>
            </a:r>
            <a:r>
              <a:rPr lang="en-US" dirty="0" err="1" smtClean="0"/>
              <a:t>los</a:t>
            </a:r>
            <a:r>
              <a:rPr lang="en-US" dirty="0" smtClean="0"/>
              <a:t> </a:t>
            </a:r>
            <a:r>
              <a:rPr lang="en-US" dirty="0" err="1" smtClean="0"/>
              <a:t>sitios</a:t>
            </a:r>
            <a:endParaRPr lang="en-US" dirty="0" smtClean="0"/>
          </a:p>
          <a:p>
            <a:pPr marL="0" indent="0">
              <a:buNone/>
            </a:pPr>
            <a:endParaRPr lang="en-US" dirty="0" smtClean="0"/>
          </a:p>
        </p:txBody>
      </p:sp>
    </p:spTree>
    <p:extLst>
      <p:ext uri="{BB962C8B-B14F-4D97-AF65-F5344CB8AC3E}">
        <p14:creationId xmlns:p14="http://schemas.microsoft.com/office/powerpoint/2010/main" val="52283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2162921"/>
          </a:xfrm>
        </p:spPr>
        <p:txBody>
          <a:bodyPr>
            <a:noAutofit/>
          </a:bodyPr>
          <a:lstStyle/>
          <a:p>
            <a:r>
              <a:rPr lang="en-US" sz="2400" dirty="0"/>
              <a:t>3. Turn &amp; talk: What is one use of the </a:t>
            </a:r>
            <a:r>
              <a:rPr lang="en-US" sz="2400" dirty="0" err="1"/>
              <a:t>preterite</a:t>
            </a:r>
            <a:r>
              <a:rPr lang="en-US" sz="2400" dirty="0"/>
              <a:t> you remember from last chapter? What is one use of the imperfect you remember</a:t>
            </a:r>
            <a:r>
              <a:rPr lang="en-US" sz="2400" dirty="0" smtClean="0"/>
              <a:t>?</a:t>
            </a:r>
            <a:br>
              <a:rPr lang="en-US" sz="2400" dirty="0" smtClean="0"/>
            </a:br>
            <a:r>
              <a:rPr lang="en-US" sz="2400" dirty="0"/>
              <a:t/>
            </a:r>
            <a:br>
              <a:rPr lang="en-US" sz="2400" dirty="0"/>
            </a:br>
            <a:r>
              <a:rPr lang="en-US" sz="2400" dirty="0" err="1" smtClean="0"/>
              <a:t>Observa</a:t>
            </a:r>
            <a:r>
              <a:rPr lang="en-US" sz="2400" dirty="0" smtClean="0"/>
              <a:t>: pg.302 (</a:t>
            </a:r>
            <a:r>
              <a:rPr lang="en-US" sz="2400" dirty="0" err="1" smtClean="0"/>
              <a:t>pg</a:t>
            </a:r>
            <a:r>
              <a:rPr lang="en-US" sz="2400" dirty="0" smtClean="0"/>
              <a:t> 8 del </a:t>
            </a:r>
            <a:r>
              <a:rPr lang="en-US" sz="2400" dirty="0" err="1" smtClean="0"/>
              <a:t>paquete</a:t>
            </a:r>
            <a:r>
              <a:rPr lang="en-US" sz="2400" dirty="0" smtClean="0"/>
              <a:t>)</a:t>
            </a:r>
            <a:endParaRPr lang="en-US" sz="2400" dirty="0"/>
          </a:p>
        </p:txBody>
      </p:sp>
      <p:pic>
        <p:nvPicPr>
          <p:cNvPr id="4" name="Content Placeholder 3"/>
          <p:cNvPicPr>
            <a:picLocks noGrp="1" noChangeAspect="1"/>
          </p:cNvPicPr>
          <p:nvPr>
            <p:ph idx="1"/>
          </p:nvPr>
        </p:nvPicPr>
        <p:blipFill>
          <a:blip r:embed="rId2"/>
          <a:stretch>
            <a:fillRect/>
          </a:stretch>
        </p:blipFill>
        <p:spPr>
          <a:xfrm>
            <a:off x="832597" y="2273908"/>
            <a:ext cx="7048500" cy="3562350"/>
          </a:xfrm>
          <a:prstGeom prst="rect">
            <a:avLst/>
          </a:prstGeom>
        </p:spPr>
      </p:pic>
    </p:spTree>
    <p:extLst>
      <p:ext uri="{BB962C8B-B14F-4D97-AF65-F5344CB8AC3E}">
        <p14:creationId xmlns:p14="http://schemas.microsoft.com/office/powerpoint/2010/main" val="2403571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44" y="94130"/>
            <a:ext cx="7022726" cy="601477"/>
          </a:xfrm>
        </p:spPr>
        <p:txBody>
          <a:bodyPr>
            <a:normAutofit fontScale="90000"/>
          </a:bodyPr>
          <a:lstStyle/>
          <a:p>
            <a:r>
              <a:rPr lang="en-US" dirty="0" smtClean="0"/>
              <a:t>Pg. 304-305 (</a:t>
            </a:r>
            <a:r>
              <a:rPr lang="en-US" dirty="0" err="1" smtClean="0"/>
              <a:t>paso</a:t>
            </a:r>
            <a:r>
              <a:rPr lang="en-US" dirty="0" smtClean="0"/>
              <a:t> 2 + 4)</a:t>
            </a:r>
            <a:endParaRPr lang="en-US" dirty="0"/>
          </a:p>
        </p:txBody>
      </p:sp>
      <p:pic>
        <p:nvPicPr>
          <p:cNvPr id="4" name="Picture 3"/>
          <p:cNvPicPr>
            <a:picLocks noChangeAspect="1"/>
          </p:cNvPicPr>
          <p:nvPr/>
        </p:nvPicPr>
        <p:blipFill>
          <a:blip r:embed="rId2"/>
          <a:stretch>
            <a:fillRect/>
          </a:stretch>
        </p:blipFill>
        <p:spPr>
          <a:xfrm>
            <a:off x="655544" y="820271"/>
            <a:ext cx="7172325" cy="2466694"/>
          </a:xfrm>
          <a:prstGeom prst="rect">
            <a:avLst/>
          </a:prstGeom>
        </p:spPr>
      </p:pic>
    </p:spTree>
    <p:extLst>
      <p:ext uri="{BB962C8B-B14F-4D97-AF65-F5344CB8AC3E}">
        <p14:creationId xmlns:p14="http://schemas.microsoft.com/office/powerpoint/2010/main" val="354563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275" y="1608494"/>
            <a:ext cx="6610350" cy="5073293"/>
          </a:xfrm>
          <a:prstGeom prst="rect">
            <a:avLst/>
          </a:prstGeom>
        </p:spPr>
      </p:pic>
      <p:sp>
        <p:nvSpPr>
          <p:cNvPr id="5" name="Title 4"/>
          <p:cNvSpPr>
            <a:spLocks noGrp="1"/>
          </p:cNvSpPr>
          <p:nvPr>
            <p:ph type="title"/>
          </p:nvPr>
        </p:nvSpPr>
        <p:spPr>
          <a:xfrm>
            <a:off x="628650" y="209550"/>
            <a:ext cx="2952750" cy="328614"/>
          </a:xfrm>
        </p:spPr>
        <p:txBody>
          <a:bodyPr>
            <a:normAutofit fontScale="90000"/>
          </a:bodyPr>
          <a:lstStyle/>
          <a:p>
            <a:r>
              <a:rPr lang="en-US" dirty="0" smtClean="0"/>
              <a:t>Pg. 323</a:t>
            </a:r>
            <a:endParaRPr lang="en-US" dirty="0"/>
          </a:p>
        </p:txBody>
      </p:sp>
      <p:pic>
        <p:nvPicPr>
          <p:cNvPr id="6" name="Picture 5"/>
          <p:cNvPicPr>
            <a:picLocks noChangeAspect="1"/>
          </p:cNvPicPr>
          <p:nvPr/>
        </p:nvPicPr>
        <p:blipFill>
          <a:blip r:embed="rId3"/>
          <a:stretch>
            <a:fillRect/>
          </a:stretch>
        </p:blipFill>
        <p:spPr>
          <a:xfrm>
            <a:off x="2395537" y="209550"/>
            <a:ext cx="5819775" cy="1143000"/>
          </a:xfrm>
          <a:prstGeom prst="rect">
            <a:avLst/>
          </a:prstGeom>
        </p:spPr>
      </p:pic>
    </p:spTree>
    <p:extLst>
      <p:ext uri="{BB962C8B-B14F-4D97-AF65-F5344CB8AC3E}">
        <p14:creationId xmlns:p14="http://schemas.microsoft.com/office/powerpoint/2010/main" val="2027567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video:</a:t>
            </a:r>
            <a:endParaRPr lang="en-US" dirty="0"/>
          </a:p>
        </p:txBody>
      </p:sp>
      <p:sp>
        <p:nvSpPr>
          <p:cNvPr id="4" name="Content Placeholder 3"/>
          <p:cNvSpPr>
            <a:spLocks noGrp="1"/>
          </p:cNvSpPr>
          <p:nvPr>
            <p:ph idx="1"/>
          </p:nvPr>
        </p:nvSpPr>
        <p:spPr>
          <a:xfrm>
            <a:off x="628650" y="1571348"/>
            <a:ext cx="7886700" cy="4605615"/>
          </a:xfrm>
        </p:spPr>
        <p:txBody>
          <a:bodyPr/>
          <a:lstStyle/>
          <a:p>
            <a:pPr marL="0" indent="0">
              <a:buNone/>
            </a:pPr>
            <a:r>
              <a:rPr lang="en-US" dirty="0" smtClean="0"/>
              <a:t>Natural color pigments</a:t>
            </a:r>
            <a:endParaRPr lang="en-US" dirty="0"/>
          </a:p>
          <a:p>
            <a:pPr marL="0" indent="0">
              <a:buNone/>
            </a:pPr>
            <a:r>
              <a:rPr lang="en-US" dirty="0" smtClean="0"/>
              <a:t>Llama fur</a:t>
            </a:r>
          </a:p>
          <a:p>
            <a:pPr marL="0" indent="0">
              <a:buNone/>
            </a:pPr>
            <a:r>
              <a:rPr lang="en-US" dirty="0" smtClean="0"/>
              <a:t>Making and selling clothes to support their community</a:t>
            </a:r>
          </a:p>
          <a:p>
            <a:pPr marL="0" indent="0">
              <a:buNone/>
            </a:pPr>
            <a:endParaRPr lang="en-US" dirty="0" smtClean="0"/>
          </a:p>
        </p:txBody>
      </p:sp>
    </p:spTree>
    <p:extLst>
      <p:ext uri="{BB962C8B-B14F-4D97-AF65-F5344CB8AC3E}">
        <p14:creationId xmlns:p14="http://schemas.microsoft.com/office/powerpoint/2010/main" val="491654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5482" y="439271"/>
            <a:ext cx="8129868" cy="5737692"/>
          </a:xfrm>
        </p:spPr>
        <p:txBody>
          <a:bodyPr/>
          <a:lstStyle/>
          <a:p>
            <a:pPr marL="514350" indent="-514350">
              <a:buAutoNum type="arabicPeriod"/>
            </a:pPr>
            <a:r>
              <a:rPr lang="en-US" dirty="0" smtClean="0"/>
              <a:t>Video 1:</a:t>
            </a:r>
          </a:p>
          <a:p>
            <a:pPr marL="0" indent="0">
              <a:buNone/>
            </a:pPr>
            <a:r>
              <a:rPr lang="en-US" dirty="0" smtClean="0"/>
              <a:t>Town doesn’t seem to have the issues noted in the sign</a:t>
            </a:r>
          </a:p>
          <a:p>
            <a:pPr marL="0" indent="0">
              <a:buNone/>
            </a:pPr>
            <a:r>
              <a:rPr lang="en-US" dirty="0" smtClean="0"/>
              <a:t>Crafts, seemed peaceful</a:t>
            </a:r>
          </a:p>
          <a:p>
            <a:pPr marL="0" indent="0">
              <a:buNone/>
            </a:pPr>
            <a:r>
              <a:rPr lang="en-US" dirty="0" smtClean="0"/>
              <a:t>Respect culture that already exists</a:t>
            </a:r>
          </a:p>
          <a:p>
            <a:pPr marL="0" indent="0">
              <a:buNone/>
            </a:pPr>
            <a:endParaRPr lang="en-US" dirty="0"/>
          </a:p>
        </p:txBody>
      </p:sp>
    </p:spTree>
    <p:extLst>
      <p:ext uri="{BB962C8B-B14F-4D97-AF65-F5344CB8AC3E}">
        <p14:creationId xmlns:p14="http://schemas.microsoft.com/office/powerpoint/2010/main" val="1397043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D408B67152634B81B91DB26C84DDD5" ma:contentTypeVersion="30" ma:contentTypeDescription="Create a new document." ma:contentTypeScope="" ma:versionID="3ab02a9e039710ac4d7443cc2a47d945">
  <xsd:schema xmlns:xsd="http://www.w3.org/2001/XMLSchema" xmlns:xs="http://www.w3.org/2001/XMLSchema" xmlns:p="http://schemas.microsoft.com/office/2006/metadata/properties" xmlns:ns3="f90776ae-e8a2-4d4e-a19f-a52070e5eb7c" xmlns:ns4="075aef01-8325-4fe6-8253-5d68f80546b3" targetNamespace="http://schemas.microsoft.com/office/2006/metadata/properties" ma:root="true" ma:fieldsID="46701bbd94ab7340b89670ac933ec20e" ns3:_="" ns4:_="">
    <xsd:import namespace="f90776ae-e8a2-4d4e-a19f-a52070e5eb7c"/>
    <xsd:import namespace="075aef01-8325-4fe6-8253-5d68f80546b3"/>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TeamsChannelId" minOccurs="0"/>
                <xsd:element ref="ns3:IsNotebookLocked"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776ae-e8a2-4d4e-a19f-a52070e5eb7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TeamsChannelId" ma:index="28" nillable="true" ma:displayName="Teams Channel Id" ma:internalName="TeamsChannelId">
      <xsd:simpleType>
        <xsd:restriction base="dms:Text"/>
      </xsd:simpleType>
    </xsd:element>
    <xsd:element name="IsNotebookLocked" ma:index="29" nillable="true" ma:displayName="Is Notebook Locked" ma:internalName="IsNotebookLocked">
      <xsd:simpleType>
        <xsd:restriction base="dms:Boolea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5aef01-8325-4fe6-8253-5d68f80546b3"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Version xmlns="f90776ae-e8a2-4d4e-a19f-a52070e5eb7c" xsi:nil="true"/>
    <Invited_Teachers xmlns="f90776ae-e8a2-4d4e-a19f-a52070e5eb7c" xsi:nil="true"/>
    <FolderType xmlns="f90776ae-e8a2-4d4e-a19f-a52070e5eb7c" xsi:nil="true"/>
    <Teachers xmlns="f90776ae-e8a2-4d4e-a19f-a52070e5eb7c">
      <UserInfo>
        <DisplayName/>
        <AccountId xsi:nil="true"/>
        <AccountType/>
      </UserInfo>
    </Teachers>
    <Student_Groups xmlns="f90776ae-e8a2-4d4e-a19f-a52070e5eb7c">
      <UserInfo>
        <DisplayName/>
        <AccountId xsi:nil="true"/>
        <AccountType/>
      </UserInfo>
    </Student_Groups>
    <NotebookType xmlns="f90776ae-e8a2-4d4e-a19f-a52070e5eb7c" xsi:nil="true"/>
    <Students xmlns="f90776ae-e8a2-4d4e-a19f-a52070e5eb7c">
      <UserInfo>
        <DisplayName/>
        <AccountId xsi:nil="true"/>
        <AccountType/>
      </UserInfo>
    </Students>
    <DefaultSectionNames xmlns="f90776ae-e8a2-4d4e-a19f-a52070e5eb7c" xsi:nil="true"/>
    <Invited_Students xmlns="f90776ae-e8a2-4d4e-a19f-a52070e5eb7c" xsi:nil="true"/>
    <TeamsChannelId xmlns="f90776ae-e8a2-4d4e-a19f-a52070e5eb7c" xsi:nil="true"/>
    <IsNotebookLocked xmlns="f90776ae-e8a2-4d4e-a19f-a52070e5eb7c" xsi:nil="true"/>
    <Owner xmlns="f90776ae-e8a2-4d4e-a19f-a52070e5eb7c">
      <UserInfo>
        <DisplayName/>
        <AccountId xsi:nil="true"/>
        <AccountType/>
      </UserInfo>
    </Owner>
    <Has_Teacher_Only_SectionGroup xmlns="f90776ae-e8a2-4d4e-a19f-a52070e5eb7c" xsi:nil="true"/>
    <Is_Collaboration_Space_Locked xmlns="f90776ae-e8a2-4d4e-a19f-a52070e5eb7c" xsi:nil="true"/>
    <Templates xmlns="f90776ae-e8a2-4d4e-a19f-a52070e5eb7c" xsi:nil="true"/>
    <CultureName xmlns="f90776ae-e8a2-4d4e-a19f-a52070e5eb7c" xsi:nil="true"/>
    <Self_Registration_Enabled xmlns="f90776ae-e8a2-4d4e-a19f-a52070e5eb7c" xsi:nil="true"/>
  </documentManagement>
</p:properties>
</file>

<file path=customXml/itemProps1.xml><?xml version="1.0" encoding="utf-8"?>
<ds:datastoreItem xmlns:ds="http://schemas.openxmlformats.org/officeDocument/2006/customXml" ds:itemID="{5A452F04-81EC-4E98-9E5C-EAB59742B5E9}">
  <ds:schemaRefs>
    <ds:schemaRef ds:uri="http://schemas.microsoft.com/sharepoint/v3/contenttype/forms"/>
  </ds:schemaRefs>
</ds:datastoreItem>
</file>

<file path=customXml/itemProps2.xml><?xml version="1.0" encoding="utf-8"?>
<ds:datastoreItem xmlns:ds="http://schemas.openxmlformats.org/officeDocument/2006/customXml" ds:itemID="{87F1FA20-108F-4B28-99F2-CD47732274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776ae-e8a2-4d4e-a19f-a52070e5eb7c"/>
    <ds:schemaRef ds:uri="075aef01-8325-4fe6-8253-5d68f80546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D832CF-6ECF-472D-A53D-702806BED28A}">
  <ds:schemaRefs>
    <ds:schemaRef ds:uri="http://purl.org/dc/elements/1.1/"/>
    <ds:schemaRef ds:uri="http://schemas.microsoft.com/office/infopath/2007/PartnerControls"/>
    <ds:schemaRef ds:uri="f90776ae-e8a2-4d4e-a19f-a52070e5eb7c"/>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 ds:uri="075aef01-8325-4fe6-8253-5d68f80546b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2795</TotalTime>
  <Words>2175</Words>
  <Application>Microsoft Office PowerPoint</Application>
  <PresentationFormat>On-screen Show (4:3)</PresentationFormat>
  <Paragraphs>304</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Office Theme</vt:lpstr>
      <vt:lpstr>Encuentra Cultural:</vt:lpstr>
      <vt:lpstr>Hoy:</vt:lpstr>
      <vt:lpstr>Hoy:</vt:lpstr>
      <vt:lpstr>Hoy:</vt:lpstr>
      <vt:lpstr>3. Turn &amp; talk: What is one use of the preterite you remember from last chapter? What is one use of the imperfect you remember?  Observa: pg.302 (pg 8 del paquete)</vt:lpstr>
      <vt:lpstr>Pg. 304-305 (paso 2 + 4)</vt:lpstr>
      <vt:lpstr>Pg. 323</vt:lpstr>
      <vt:lpstr>1 video:</vt:lpstr>
      <vt:lpstr>PowerPoint Presentation</vt:lpstr>
      <vt:lpstr>Hoy:</vt:lpstr>
      <vt:lpstr>Hoy:</vt:lpstr>
      <vt:lpstr>PowerPoint Presentation</vt:lpstr>
      <vt:lpstr>PowerPoint Presentation</vt:lpstr>
      <vt:lpstr>Hoy:</vt:lpstr>
      <vt:lpstr>Hoy (11/27) (12/2)</vt:lpstr>
      <vt:lpstr>El turismo comunitario:</vt:lpstr>
      <vt:lpstr>El turismo comunitario:</vt:lpstr>
      <vt:lpstr>Las casas de familia:</vt:lpstr>
      <vt:lpstr>PowerPoint Presentation</vt:lpstr>
      <vt:lpstr>PowerPoint Presentation</vt:lpstr>
      <vt:lpstr>PowerPoint Presentation</vt:lpstr>
      <vt:lpstr>Las casas de familia:</vt:lpstr>
      <vt:lpstr>PowerPoint Presentation</vt:lpstr>
      <vt:lpstr>PowerPoint Presentation</vt:lpstr>
      <vt:lpstr>PowerPoint Presentation</vt:lpstr>
      <vt:lpstr>PowerPoint Presentation</vt:lpstr>
      <vt:lpstr>PowerPoint Presentation</vt:lpstr>
      <vt:lpstr>Hospedaje: dónde quedarse</vt:lpstr>
      <vt:lpstr>Hoy:</vt:lpstr>
      <vt:lpstr>Hoy:</vt:lpstr>
      <vt:lpstr>En las computadoras:</vt:lpstr>
      <vt:lpstr>¡Preparemos y practiquemos!</vt:lpstr>
      <vt:lpstr>Rubric for Step 1: interpretive Novice Mid ~6                Novice high ~ 7.5                   Intermediate Low ~ 8.5                Intermediate Mid ~10  </vt:lpstr>
      <vt:lpstr>Rubric for Step 2: interpersonal Novice Mid ~6                Novice high ~ 7.5                   Intermediate Low ~ 8.5                Intermediate Mid ~10  </vt:lpstr>
      <vt:lpstr>Rubric for Step 3: presentational Novice Mid ~6                Novice high ~ 7.5                   Intermediate Low ~ 8.5                Intermediate Mid ~10  </vt:lpstr>
      <vt:lpstr>Cuando termines:</vt:lpstr>
      <vt:lpstr>PowerPoint Presentation</vt:lpstr>
      <vt:lpstr>PowerPoint Presentation</vt:lpstr>
      <vt:lpstr>PowerPoint Presentation</vt:lpstr>
      <vt:lpstr>Explora B:</vt:lpstr>
      <vt:lpstr>PowerPoint Presentation</vt:lpstr>
      <vt:lpstr>Recomendaciones para una persona en el aeropuerto: 5 recomendaciones positivos, 3 negativos. Ejemplo:</vt:lpstr>
      <vt:lpstr>PowerPoint Presentation</vt:lpstr>
      <vt:lpstr>PowerPoint Presentation</vt:lpstr>
      <vt:lpstr>¿Qué se puede hacer?</vt:lpstr>
      <vt:lpstr>¿Qué ropa llevas?</vt:lpstr>
      <vt:lpstr>¿Qué se puede hacer?</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Encuentra Cultural:</dc:title>
  <dc:creator>Garcia, Erica    LHS - Staff</dc:creator>
  <cp:lastModifiedBy>Garcia, Erica    LHS - Staff</cp:lastModifiedBy>
  <cp:revision>96</cp:revision>
  <dcterms:created xsi:type="dcterms:W3CDTF">2019-11-06T16:40:55Z</dcterms:created>
  <dcterms:modified xsi:type="dcterms:W3CDTF">2019-11-27T01:00:02Z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0x010100CAD408B67152634B81B91DB26C84DDD5</vt:lpwstr>
  </property>
</Properties>
</file>