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59" r:id="rId6"/>
    <p:sldId id="274" r:id="rId7"/>
    <p:sldId id="286" r:id="rId8"/>
    <p:sldId id="287" r:id="rId9"/>
    <p:sldId id="275" r:id="rId10"/>
    <p:sldId id="276" r:id="rId11"/>
    <p:sldId id="288" r:id="rId12"/>
    <p:sldId id="277" r:id="rId13"/>
    <p:sldId id="290" r:id="rId14"/>
    <p:sldId id="278" r:id="rId15"/>
    <p:sldId id="262" r:id="rId16"/>
    <p:sldId id="263" r:id="rId17"/>
    <p:sldId id="264" r:id="rId18"/>
    <p:sldId id="289" r:id="rId19"/>
    <p:sldId id="266" r:id="rId20"/>
    <p:sldId id="279" r:id="rId21"/>
    <p:sldId id="267" r:id="rId22"/>
    <p:sldId id="280" r:id="rId23"/>
    <p:sldId id="269" r:id="rId24"/>
    <p:sldId id="281" r:id="rId25"/>
    <p:sldId id="282" r:id="rId26"/>
    <p:sldId id="283" r:id="rId27"/>
    <p:sldId id="284" r:id="rId28"/>
    <p:sldId id="285" r:id="rId29"/>
    <p:sldId id="270" r:id="rId30"/>
    <p:sldId id="271" r:id="rId31"/>
    <p:sldId id="27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5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4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A710-5E86-425F-B9E4-D7F1B3A520F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BC62-B1C5-4901-ABA6-F7738AA81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A710-5E86-425F-B9E4-D7F1B3A520F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BC62-B1C5-4901-ABA6-F7738AA81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A710-5E86-425F-B9E4-D7F1B3A520F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BC62-B1C5-4901-ABA6-F7738AA81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A710-5E86-425F-B9E4-D7F1B3A520F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BC62-B1C5-4901-ABA6-F7738AA81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5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A710-5E86-425F-B9E4-D7F1B3A520F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BC62-B1C5-4901-ABA6-F7738AA81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A710-5E86-425F-B9E4-D7F1B3A520F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BC62-B1C5-4901-ABA6-F7738AA81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9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A710-5E86-425F-B9E4-D7F1B3A520F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BC62-B1C5-4901-ABA6-F7738AA81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4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A710-5E86-425F-B9E4-D7F1B3A520F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BC62-B1C5-4901-ABA6-F7738AA81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3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A710-5E86-425F-B9E4-D7F1B3A520F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BC62-B1C5-4901-ABA6-F7738AA81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8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A710-5E86-425F-B9E4-D7F1B3A520F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BC62-B1C5-4901-ABA6-F7738AA81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A710-5E86-425F-B9E4-D7F1B3A520F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BC62-B1C5-4901-ABA6-F7738AA81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2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6A710-5E86-425F-B9E4-D7F1B3A520F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5BC62-B1C5-4901-ABA6-F7738AA81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5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997137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/>
              <a:t>Gramática</a:t>
            </a:r>
            <a:r>
              <a:rPr lang="en-US" dirty="0"/>
              <a:t/>
            </a:r>
            <a:br>
              <a:rPr lang="en-US" dirty="0"/>
            </a:br>
            <a:r>
              <a:rPr lang="es-ES" b="1" dirty="0"/>
              <a:t>El pretérito de los verbos </a:t>
            </a:r>
            <a:r>
              <a:rPr lang="es-ES" b="1" dirty="0" smtClean="0"/>
              <a:t>regulares</a:t>
            </a:r>
            <a:br>
              <a:rPr lang="es-ES" b="1" dirty="0" smtClean="0"/>
            </a:br>
            <a:r>
              <a:rPr lang="es-ES" b="1" dirty="0" smtClean="0"/>
              <a:t> </a:t>
            </a:r>
            <a:r>
              <a:rPr lang="es-ES" b="1" dirty="0"/>
              <a:t>–AR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138081"/>
            <a:ext cx="7886700" cy="403888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When you want to talk about actions completed in the past, use the </a:t>
            </a:r>
            <a:r>
              <a:rPr lang="en-US" dirty="0" err="1"/>
              <a:t>preterite</a:t>
            </a:r>
            <a:r>
              <a:rPr lang="en-US" dirty="0"/>
              <a:t> tense. The </a:t>
            </a:r>
            <a:r>
              <a:rPr lang="en-US" dirty="0" err="1"/>
              <a:t>preterite</a:t>
            </a:r>
            <a:r>
              <a:rPr lang="en-US" dirty="0"/>
              <a:t> tense is ONE of the </a:t>
            </a:r>
            <a:r>
              <a:rPr lang="en-US" dirty="0" err="1"/>
              <a:t>the</a:t>
            </a:r>
            <a:r>
              <a:rPr lang="en-US" dirty="0"/>
              <a:t> past tenses in Spanish. To form the </a:t>
            </a:r>
            <a:r>
              <a:rPr lang="en-US" dirty="0" err="1"/>
              <a:t>preterite</a:t>
            </a:r>
            <a:r>
              <a:rPr lang="en-US" dirty="0"/>
              <a:t> of a regular –AR verb,  you drop the -AR, then add the correct ending to the stem.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1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3200" dirty="0"/>
              <a:t>Escribe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español</a:t>
            </a:r>
            <a:r>
              <a:rPr lang="en-US" sz="3200" dirty="0"/>
              <a:t>.  Remember, when there is a “did,” the question needs the past tense of the verb.)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78" y="1493822"/>
            <a:ext cx="8180372" cy="4683141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17.I </a:t>
            </a:r>
            <a:r>
              <a:rPr lang="en-US" dirty="0"/>
              <a:t>swam ____________________________</a:t>
            </a:r>
          </a:p>
          <a:p>
            <a:pPr marL="0" lvl="0" indent="0">
              <a:buNone/>
            </a:pPr>
            <a:r>
              <a:rPr lang="en-US" dirty="0" smtClean="0"/>
              <a:t>18.I </a:t>
            </a:r>
            <a:r>
              <a:rPr lang="en-US" dirty="0"/>
              <a:t>sunbathed ____________________________</a:t>
            </a:r>
          </a:p>
          <a:p>
            <a:pPr marL="0" lvl="0" indent="0">
              <a:buNone/>
            </a:pPr>
            <a:r>
              <a:rPr lang="en-US" dirty="0" smtClean="0"/>
              <a:t>19.They </a:t>
            </a:r>
            <a:r>
              <a:rPr lang="en-US" dirty="0"/>
              <a:t>rode ____________________________</a:t>
            </a:r>
          </a:p>
          <a:p>
            <a:pPr marL="0" lvl="0" indent="0">
              <a:buNone/>
            </a:pPr>
            <a:r>
              <a:rPr lang="en-US" dirty="0" smtClean="0"/>
              <a:t>20.Did </a:t>
            </a:r>
            <a:r>
              <a:rPr lang="en-US" dirty="0"/>
              <a:t>you confirm? ____________________________</a:t>
            </a:r>
          </a:p>
          <a:p>
            <a:pPr marL="0" lvl="0" indent="0">
              <a:buNone/>
            </a:pPr>
            <a:r>
              <a:rPr lang="en-US" dirty="0" smtClean="0"/>
              <a:t>21.They </a:t>
            </a:r>
            <a:r>
              <a:rPr lang="en-US" dirty="0"/>
              <a:t>confirmed ____________________________</a:t>
            </a:r>
          </a:p>
          <a:p>
            <a:pPr marL="0" lvl="0" indent="0">
              <a:buNone/>
            </a:pPr>
            <a:r>
              <a:rPr lang="en-US" dirty="0" smtClean="0"/>
              <a:t>22.We </a:t>
            </a:r>
            <a:r>
              <a:rPr lang="en-US" dirty="0"/>
              <a:t>visited ____________________________</a:t>
            </a:r>
          </a:p>
          <a:p>
            <a:pPr marL="0" lvl="0" indent="0">
              <a:buNone/>
            </a:pPr>
            <a:r>
              <a:rPr lang="en-US" dirty="0" smtClean="0"/>
              <a:t>23.He </a:t>
            </a:r>
            <a:r>
              <a:rPr lang="en-US" dirty="0"/>
              <a:t>visited ____________________________</a:t>
            </a:r>
          </a:p>
          <a:p>
            <a:pPr marL="0" lvl="0" indent="0">
              <a:buNone/>
            </a:pPr>
            <a:r>
              <a:rPr lang="en-US" dirty="0" smtClean="0"/>
              <a:t>24.I </a:t>
            </a:r>
            <a:r>
              <a:rPr lang="en-US" dirty="0"/>
              <a:t>closed ____________________________</a:t>
            </a:r>
          </a:p>
          <a:p>
            <a:pPr marL="0" lvl="0" indent="0">
              <a:buNone/>
            </a:pPr>
            <a:r>
              <a:rPr lang="en-US" dirty="0" smtClean="0"/>
              <a:t>25.Did </a:t>
            </a:r>
            <a:r>
              <a:rPr lang="en-US" dirty="0"/>
              <a:t>they camp? 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74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3200" dirty="0"/>
              <a:t>Escribe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español</a:t>
            </a:r>
            <a:r>
              <a:rPr lang="en-US" sz="3200" dirty="0"/>
              <a:t>.  Remember, when there is a “did,” the question needs the past tense of the verb.)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78" y="1493822"/>
            <a:ext cx="8180372" cy="4683141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17.I </a:t>
            </a:r>
            <a:r>
              <a:rPr lang="en-US" dirty="0"/>
              <a:t>swam </a:t>
            </a:r>
            <a:r>
              <a:rPr lang="en-US" dirty="0" smtClean="0"/>
              <a:t> </a:t>
            </a:r>
            <a:r>
              <a:rPr lang="en-US" u="sng" dirty="0" err="1" smtClean="0"/>
              <a:t>nadé</a:t>
            </a:r>
            <a:endParaRPr lang="en-US" u="sng" dirty="0"/>
          </a:p>
          <a:p>
            <a:pPr marL="0" lvl="0" indent="0">
              <a:buNone/>
            </a:pPr>
            <a:r>
              <a:rPr lang="en-US" dirty="0" smtClean="0"/>
              <a:t>18.I </a:t>
            </a:r>
            <a:r>
              <a:rPr lang="en-US" dirty="0"/>
              <a:t>sunbathed </a:t>
            </a:r>
            <a:r>
              <a:rPr lang="en-US" dirty="0" smtClean="0"/>
              <a:t> </a:t>
            </a:r>
            <a:r>
              <a:rPr lang="en-US" u="sng" dirty="0" err="1" smtClean="0"/>
              <a:t>tomé</a:t>
            </a:r>
            <a:r>
              <a:rPr lang="en-US" dirty="0" smtClean="0"/>
              <a:t> el sol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19.They </a:t>
            </a:r>
            <a:r>
              <a:rPr lang="en-US" dirty="0"/>
              <a:t>rode </a:t>
            </a:r>
            <a:r>
              <a:rPr lang="en-US" dirty="0" smtClean="0"/>
              <a:t> </a:t>
            </a:r>
            <a:r>
              <a:rPr lang="en-US" u="sng" dirty="0" err="1" smtClean="0"/>
              <a:t>montaron</a:t>
            </a:r>
            <a:endParaRPr lang="en-US" u="sng" dirty="0"/>
          </a:p>
          <a:p>
            <a:pPr marL="0" lvl="0" indent="0">
              <a:buNone/>
            </a:pPr>
            <a:r>
              <a:rPr lang="en-US" dirty="0" smtClean="0"/>
              <a:t>20.Did </a:t>
            </a:r>
            <a:r>
              <a:rPr lang="en-US" dirty="0"/>
              <a:t>you confirm? </a:t>
            </a:r>
            <a:r>
              <a:rPr lang="en-US" dirty="0" smtClean="0"/>
              <a:t>¿</a:t>
            </a:r>
            <a:r>
              <a:rPr lang="en-US" u="sng" dirty="0" err="1" smtClean="0"/>
              <a:t>confirmaste</a:t>
            </a:r>
            <a:r>
              <a:rPr lang="en-US" dirty="0" smtClean="0"/>
              <a:t>?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21.They </a:t>
            </a:r>
            <a:r>
              <a:rPr lang="en-US" dirty="0"/>
              <a:t>confirmed </a:t>
            </a:r>
            <a:r>
              <a:rPr lang="en-US" u="sng" dirty="0" err="1" smtClean="0"/>
              <a:t>confirmaron</a:t>
            </a:r>
            <a:endParaRPr lang="en-US" u="sng" dirty="0"/>
          </a:p>
          <a:p>
            <a:pPr marL="0" lvl="0" indent="0">
              <a:buNone/>
            </a:pPr>
            <a:r>
              <a:rPr lang="en-US" dirty="0" smtClean="0"/>
              <a:t>22.We </a:t>
            </a:r>
            <a:r>
              <a:rPr lang="en-US" dirty="0"/>
              <a:t>visited </a:t>
            </a:r>
            <a:r>
              <a:rPr lang="en-US" dirty="0" smtClean="0"/>
              <a:t> </a:t>
            </a:r>
            <a:r>
              <a:rPr lang="en-US" u="sng" dirty="0" err="1" smtClean="0"/>
              <a:t>visitamos</a:t>
            </a:r>
            <a:endParaRPr lang="en-US" u="sng" dirty="0"/>
          </a:p>
          <a:p>
            <a:pPr marL="0" lvl="0" indent="0">
              <a:buNone/>
            </a:pPr>
            <a:r>
              <a:rPr lang="en-US" dirty="0" smtClean="0"/>
              <a:t>23.He </a:t>
            </a:r>
            <a:r>
              <a:rPr lang="en-US" dirty="0"/>
              <a:t>visited </a:t>
            </a:r>
            <a:r>
              <a:rPr lang="en-US" u="sng" dirty="0" err="1" smtClean="0"/>
              <a:t>visitó</a:t>
            </a:r>
            <a:endParaRPr lang="en-US" u="sng" dirty="0"/>
          </a:p>
          <a:p>
            <a:pPr marL="0" lvl="0" indent="0">
              <a:buNone/>
            </a:pPr>
            <a:r>
              <a:rPr lang="en-US" dirty="0" smtClean="0"/>
              <a:t>24.I </a:t>
            </a:r>
            <a:r>
              <a:rPr lang="en-US" dirty="0"/>
              <a:t>closed </a:t>
            </a:r>
            <a:r>
              <a:rPr lang="en-US" u="sng" dirty="0" err="1" smtClean="0"/>
              <a:t>cerré</a:t>
            </a:r>
            <a:endParaRPr lang="en-US" u="sng" dirty="0"/>
          </a:p>
          <a:p>
            <a:pPr marL="0" lvl="0" indent="0">
              <a:buNone/>
            </a:pPr>
            <a:r>
              <a:rPr lang="en-US" dirty="0" smtClean="0"/>
              <a:t>25.Did </a:t>
            </a:r>
            <a:r>
              <a:rPr lang="en-US" dirty="0"/>
              <a:t>they camp? </a:t>
            </a:r>
            <a:r>
              <a:rPr lang="en-US" dirty="0" smtClean="0"/>
              <a:t>¿</a:t>
            </a:r>
            <a:r>
              <a:rPr lang="en-US" u="sng" dirty="0" err="1" smtClean="0"/>
              <a:t>Acamparon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65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16871"/>
            <a:ext cx="7899714" cy="4508626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dirty="0" smtClean="0"/>
              <a:t>26.He </a:t>
            </a:r>
            <a:r>
              <a:rPr lang="en-US" dirty="0"/>
              <a:t>did close </a:t>
            </a:r>
            <a:r>
              <a:rPr lang="en-US" dirty="0" smtClean="0"/>
              <a:t>________________________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27.We </a:t>
            </a:r>
            <a:r>
              <a:rPr lang="en-US" dirty="0"/>
              <a:t>found ____________________________</a:t>
            </a:r>
          </a:p>
          <a:p>
            <a:pPr marL="0" lvl="0" indent="0">
              <a:buNone/>
            </a:pPr>
            <a:r>
              <a:rPr lang="en-US" dirty="0" smtClean="0"/>
              <a:t>28.You </a:t>
            </a:r>
            <a:r>
              <a:rPr lang="en-US" dirty="0"/>
              <a:t>counted/told ____________________________</a:t>
            </a:r>
          </a:p>
          <a:p>
            <a:pPr marL="0" lvl="0" indent="0">
              <a:buNone/>
            </a:pPr>
            <a:r>
              <a:rPr lang="en-US" dirty="0" smtClean="0"/>
              <a:t>29.They </a:t>
            </a:r>
            <a:r>
              <a:rPr lang="en-US" dirty="0"/>
              <a:t>had lunch ____________________________</a:t>
            </a:r>
          </a:p>
          <a:p>
            <a:pPr marL="0" lvl="0" indent="0">
              <a:buNone/>
            </a:pPr>
            <a:r>
              <a:rPr lang="en-US" dirty="0" smtClean="0"/>
              <a:t>30.You </a:t>
            </a:r>
            <a:r>
              <a:rPr lang="en-US" dirty="0"/>
              <a:t>had lunch ____________________________</a:t>
            </a:r>
          </a:p>
          <a:p>
            <a:pPr marL="0" lvl="0" indent="0">
              <a:buNone/>
            </a:pPr>
            <a:r>
              <a:rPr lang="en-US" dirty="0" smtClean="0"/>
              <a:t>31.He </a:t>
            </a:r>
            <a:r>
              <a:rPr lang="en-US" dirty="0"/>
              <a:t>had breakfast ____________________________</a:t>
            </a:r>
          </a:p>
          <a:p>
            <a:pPr marL="0" lvl="0" indent="0">
              <a:buNone/>
            </a:pPr>
            <a:r>
              <a:rPr lang="en-US" dirty="0" smtClean="0"/>
              <a:t>32.Did </a:t>
            </a:r>
            <a:r>
              <a:rPr lang="en-US" dirty="0"/>
              <a:t>you have breakfast? </a:t>
            </a:r>
          </a:p>
          <a:p>
            <a:pPr marL="0" lvl="0" indent="0">
              <a:buNone/>
            </a:pPr>
            <a:r>
              <a:rPr lang="en-US" dirty="0" smtClean="0"/>
              <a:t>33.They </a:t>
            </a:r>
            <a:r>
              <a:rPr lang="en-US" dirty="0"/>
              <a:t>took (pics) ____________________________</a:t>
            </a:r>
          </a:p>
          <a:p>
            <a:pPr marL="0" lvl="0" indent="0">
              <a:buNone/>
            </a:pPr>
            <a:r>
              <a:rPr lang="en-US" dirty="0" smtClean="0"/>
              <a:t>34.You </a:t>
            </a:r>
            <a:r>
              <a:rPr lang="en-US" dirty="0"/>
              <a:t>took (pics) ____________________________</a:t>
            </a:r>
          </a:p>
          <a:p>
            <a:endParaRPr lang="en-US" dirty="0"/>
          </a:p>
        </p:txBody>
      </p:sp>
      <p:sp>
        <p:nvSpPr>
          <p:cNvPr id="2" name="5-Point Star 1"/>
          <p:cNvSpPr/>
          <p:nvPr/>
        </p:nvSpPr>
        <p:spPr>
          <a:xfrm>
            <a:off x="219809" y="4158763"/>
            <a:ext cx="298938" cy="316524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219809" y="1735017"/>
            <a:ext cx="298938" cy="316524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5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16871"/>
            <a:ext cx="7899714" cy="450862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/>
              <a:t>26.He </a:t>
            </a:r>
            <a:r>
              <a:rPr lang="en-US" dirty="0"/>
              <a:t>did close </a:t>
            </a:r>
            <a:r>
              <a:rPr lang="en-US" b="1" u="sng" dirty="0" err="1" smtClean="0"/>
              <a:t>cerró</a:t>
            </a:r>
            <a:endParaRPr lang="en-US" b="1" u="sng" dirty="0"/>
          </a:p>
          <a:p>
            <a:pPr marL="0" lvl="0" indent="0">
              <a:buNone/>
            </a:pPr>
            <a:r>
              <a:rPr lang="en-US" dirty="0" smtClean="0"/>
              <a:t>27.We </a:t>
            </a:r>
            <a:r>
              <a:rPr lang="en-US" dirty="0"/>
              <a:t>found </a:t>
            </a:r>
            <a:r>
              <a:rPr lang="en-US" b="1" u="sng" dirty="0" err="1" smtClean="0"/>
              <a:t>encontramos</a:t>
            </a:r>
            <a:endParaRPr lang="en-US" b="1" u="sng" dirty="0"/>
          </a:p>
          <a:p>
            <a:pPr marL="0" lvl="0" indent="0">
              <a:buNone/>
            </a:pPr>
            <a:r>
              <a:rPr lang="en-US" dirty="0" smtClean="0"/>
              <a:t>28.You </a:t>
            </a:r>
            <a:r>
              <a:rPr lang="en-US" dirty="0"/>
              <a:t>counted/told </a:t>
            </a:r>
            <a:r>
              <a:rPr lang="en-US" b="1" u="sng" dirty="0" err="1" smtClean="0"/>
              <a:t>contaste</a:t>
            </a:r>
            <a:endParaRPr lang="en-US" b="1" u="sng" dirty="0"/>
          </a:p>
          <a:p>
            <a:pPr marL="0" lvl="0" indent="0">
              <a:buNone/>
            </a:pPr>
            <a:r>
              <a:rPr lang="en-US" dirty="0" smtClean="0"/>
              <a:t>29.They </a:t>
            </a:r>
            <a:r>
              <a:rPr lang="en-US" dirty="0"/>
              <a:t>had lunch </a:t>
            </a:r>
            <a:r>
              <a:rPr lang="en-US" b="1" u="sng" dirty="0" err="1" smtClean="0"/>
              <a:t>almorzaron</a:t>
            </a:r>
            <a:r>
              <a:rPr lang="en-US" b="1" u="sng" dirty="0" smtClean="0"/>
              <a:t>  /</a:t>
            </a:r>
            <a:endParaRPr lang="en-US" b="1" u="sng" dirty="0"/>
          </a:p>
          <a:p>
            <a:pPr marL="0" lvl="0" indent="0">
              <a:buNone/>
            </a:pPr>
            <a:r>
              <a:rPr lang="en-US" dirty="0" smtClean="0"/>
              <a:t>30.You </a:t>
            </a:r>
            <a:r>
              <a:rPr lang="en-US" dirty="0"/>
              <a:t>had lunch </a:t>
            </a:r>
            <a:r>
              <a:rPr lang="en-US" b="1" u="sng" dirty="0" err="1" smtClean="0"/>
              <a:t>almorzaste</a:t>
            </a:r>
            <a:endParaRPr lang="en-US" b="1" u="sng" dirty="0"/>
          </a:p>
          <a:p>
            <a:pPr marL="0" lvl="0" indent="0">
              <a:buNone/>
            </a:pPr>
            <a:r>
              <a:rPr lang="en-US" dirty="0" smtClean="0"/>
              <a:t>31.He </a:t>
            </a:r>
            <a:r>
              <a:rPr lang="en-US" dirty="0"/>
              <a:t>had breakfast </a:t>
            </a:r>
            <a:r>
              <a:rPr lang="en-US" b="1" u="sng" dirty="0" err="1" smtClean="0"/>
              <a:t>desayunó</a:t>
            </a:r>
            <a:endParaRPr lang="en-US" b="1" u="sng" dirty="0"/>
          </a:p>
          <a:p>
            <a:pPr marL="0" lvl="0" indent="0">
              <a:buNone/>
            </a:pPr>
            <a:r>
              <a:rPr lang="en-US" dirty="0" smtClean="0"/>
              <a:t>32.Did </a:t>
            </a:r>
            <a:r>
              <a:rPr lang="en-US" dirty="0"/>
              <a:t>you have breakfast? </a:t>
            </a:r>
            <a:r>
              <a:rPr lang="en-US" b="1" u="sng" dirty="0" err="1" smtClean="0"/>
              <a:t>desayunaste</a:t>
            </a:r>
            <a:endParaRPr lang="en-US" b="1" u="sng" dirty="0"/>
          </a:p>
          <a:p>
            <a:pPr marL="0" lvl="0" indent="0">
              <a:buNone/>
            </a:pPr>
            <a:r>
              <a:rPr lang="en-US" dirty="0" smtClean="0"/>
              <a:t>33.They </a:t>
            </a:r>
            <a:r>
              <a:rPr lang="en-US" dirty="0"/>
              <a:t>took (pics) </a:t>
            </a:r>
            <a:r>
              <a:rPr lang="en-US" b="1" u="sng" dirty="0" err="1" smtClean="0"/>
              <a:t>sacaron</a:t>
            </a:r>
            <a:r>
              <a:rPr lang="en-US" dirty="0" smtClean="0"/>
              <a:t> </a:t>
            </a:r>
            <a:r>
              <a:rPr lang="en-US" dirty="0" err="1" smtClean="0"/>
              <a:t>fotos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34.You </a:t>
            </a:r>
            <a:r>
              <a:rPr lang="en-US" dirty="0"/>
              <a:t>took (pics) </a:t>
            </a:r>
            <a:r>
              <a:rPr lang="en-US" b="1" u="sng" dirty="0" err="1" smtClean="0"/>
              <a:t>sacaste</a:t>
            </a:r>
            <a:r>
              <a:rPr lang="en-US" dirty="0" smtClean="0"/>
              <a:t> </a:t>
            </a:r>
            <a:r>
              <a:rPr lang="en-US" dirty="0" err="1" smtClean="0"/>
              <a:t>fotos</a:t>
            </a:r>
            <a:endParaRPr lang="en-US" dirty="0"/>
          </a:p>
        </p:txBody>
      </p:sp>
      <p:sp>
        <p:nvSpPr>
          <p:cNvPr id="2" name="5-Point Star 1"/>
          <p:cNvSpPr/>
          <p:nvPr/>
        </p:nvSpPr>
        <p:spPr>
          <a:xfrm>
            <a:off x="219809" y="4106010"/>
            <a:ext cx="298938" cy="316524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219809" y="1735017"/>
            <a:ext cx="298938" cy="316524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8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597" y="893118"/>
            <a:ext cx="78867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35.We </a:t>
            </a:r>
            <a:r>
              <a:rPr lang="en-US" dirty="0"/>
              <a:t>camped____________________________</a:t>
            </a:r>
          </a:p>
          <a:p>
            <a:pPr marL="0" lvl="0" indent="0">
              <a:buNone/>
            </a:pPr>
            <a:r>
              <a:rPr lang="en-US" dirty="0" smtClean="0"/>
              <a:t>36.Did </a:t>
            </a:r>
            <a:r>
              <a:rPr lang="en-US" dirty="0"/>
              <a:t>you camp? ____________________________</a:t>
            </a:r>
          </a:p>
          <a:p>
            <a:pPr marL="0" lvl="0" indent="0">
              <a:buNone/>
            </a:pPr>
            <a:r>
              <a:rPr lang="en-US" dirty="0" smtClean="0"/>
              <a:t>37.I </a:t>
            </a:r>
            <a:r>
              <a:rPr lang="en-US" dirty="0"/>
              <a:t>camped____________________________</a:t>
            </a:r>
          </a:p>
          <a:p>
            <a:pPr marL="0" lvl="0" indent="0">
              <a:buNone/>
            </a:pPr>
            <a:r>
              <a:rPr lang="en-US" dirty="0" smtClean="0"/>
              <a:t>38.They </a:t>
            </a:r>
            <a:r>
              <a:rPr lang="en-US" dirty="0"/>
              <a:t>worked ____________________________</a:t>
            </a:r>
          </a:p>
          <a:p>
            <a:pPr marL="0" lvl="0" indent="0">
              <a:buNone/>
            </a:pPr>
            <a:r>
              <a:rPr lang="en-US" dirty="0" smtClean="0"/>
              <a:t>39.Did </a:t>
            </a:r>
            <a:r>
              <a:rPr lang="en-US" dirty="0"/>
              <a:t>you travel? ____________________________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4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-Car, -Gar, -</a:t>
            </a:r>
            <a:r>
              <a:rPr lang="en-US" b="1" dirty="0" err="1"/>
              <a:t>Zar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el </a:t>
            </a:r>
            <a:r>
              <a:rPr lang="en-US" b="1" dirty="0" err="1"/>
              <a:t>pretérito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The </a:t>
            </a:r>
            <a:r>
              <a:rPr lang="en-US" b="1" u="sng" dirty="0" err="1"/>
              <a:t>preterite</a:t>
            </a:r>
            <a:r>
              <a:rPr lang="en-US" b="1" u="sng" dirty="0"/>
              <a:t> of verbs ending in –CAR, -GAR, -ZAR</a:t>
            </a:r>
            <a:endParaRPr lang="en-US" dirty="0"/>
          </a:p>
          <a:p>
            <a:r>
              <a:rPr lang="en-US" dirty="0"/>
              <a:t>Regular verbs that end in </a:t>
            </a:r>
            <a:r>
              <a:rPr lang="en-US" b="1" dirty="0"/>
              <a:t>–car, -gar, -</a:t>
            </a:r>
            <a:r>
              <a:rPr lang="en-US" b="1" dirty="0" err="1"/>
              <a:t>zar</a:t>
            </a:r>
            <a:r>
              <a:rPr lang="en-US" dirty="0"/>
              <a:t> have a spelling change in the </a:t>
            </a:r>
            <a:r>
              <a:rPr lang="en-US" b="1" dirty="0"/>
              <a:t>YO form of the </a:t>
            </a:r>
            <a:r>
              <a:rPr lang="en-US" b="1" dirty="0" err="1"/>
              <a:t>preterite</a:t>
            </a:r>
            <a:r>
              <a:rPr lang="en-US" dirty="0"/>
              <a:t> so that the </a:t>
            </a:r>
            <a:r>
              <a:rPr lang="en-US" i="1" dirty="0"/>
              <a:t>sound </a:t>
            </a:r>
            <a:r>
              <a:rPr lang="en-US" dirty="0"/>
              <a:t>of the verb stem remains the same.</a:t>
            </a:r>
          </a:p>
          <a:p>
            <a:r>
              <a:rPr lang="es-ES" b="1" dirty="0" err="1"/>
              <a:t>Remember</a:t>
            </a:r>
            <a:r>
              <a:rPr lang="es-ES" b="1" dirty="0"/>
              <a:t>:</a:t>
            </a:r>
            <a:endParaRPr lang="en-US" dirty="0"/>
          </a:p>
          <a:p>
            <a:r>
              <a:rPr lang="es-ES" b="1" dirty="0"/>
              <a:t>C-A-R to Q-U-E,</a:t>
            </a:r>
            <a:endParaRPr lang="en-US" dirty="0"/>
          </a:p>
          <a:p>
            <a:r>
              <a:rPr lang="es-ES" b="1" dirty="0"/>
              <a:t>G-A-R to G-U-E,</a:t>
            </a:r>
            <a:endParaRPr lang="en-US" dirty="0"/>
          </a:p>
          <a:p>
            <a:r>
              <a:rPr lang="es-ES" b="1" dirty="0"/>
              <a:t>Z-A-R to  ----C</a:t>
            </a:r>
            <a:r>
              <a:rPr lang="en-US" b="1" dirty="0"/>
              <a:t>é!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226534"/>
              </p:ext>
            </p:extLst>
          </p:nvPr>
        </p:nvGraphicFramePr>
        <p:xfrm>
          <a:off x="564777" y="645460"/>
          <a:ext cx="7705164" cy="54342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284194"/>
                <a:gridCol w="1791640"/>
                <a:gridCol w="3135926"/>
                <a:gridCol w="1493404"/>
              </a:tblGrid>
              <a:tr h="10555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Sacar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 becomes “Q”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Add a “u” and the </a:t>
                      </a:r>
                      <a:r>
                        <a:rPr lang="en-US" sz="2400" dirty="0" err="1">
                          <a:effectLst/>
                        </a:rPr>
                        <a:t>preterite</a:t>
                      </a:r>
                      <a:r>
                        <a:rPr lang="en-US" sz="2400" dirty="0">
                          <a:effectLst/>
                        </a:rPr>
                        <a:t> é ending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err="1" smtClean="0">
                          <a:effectLst/>
                        </a:rPr>
                        <a:t>saqué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(I took)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55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Pagar</a:t>
                      </a:r>
                      <a:r>
                        <a:rPr lang="en-US" sz="2400" dirty="0">
                          <a:effectLst/>
                        </a:rPr>
                        <a:t> (to pay)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 remains “G”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Add a “u” and the </a:t>
                      </a:r>
                      <a:r>
                        <a:rPr lang="en-US" sz="2400" dirty="0" err="1">
                          <a:effectLst/>
                        </a:rPr>
                        <a:t>preterite</a:t>
                      </a:r>
                      <a:r>
                        <a:rPr lang="en-US" sz="2400" dirty="0">
                          <a:effectLst/>
                        </a:rPr>
                        <a:t> é ending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err="1" smtClean="0">
                          <a:effectLst/>
                        </a:rPr>
                        <a:t>pagué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(I paid)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128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empezar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Z becomes “C”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Just add the preterite é ending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err="1" smtClean="0">
                          <a:effectLst/>
                        </a:rPr>
                        <a:t>empecé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 (</a:t>
                      </a:r>
                      <a:r>
                        <a:rPr lang="en-US" sz="2400" dirty="0">
                          <a:effectLst/>
                        </a:rPr>
                        <a:t>I started)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555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Jugar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 remains “G”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Add a </a:t>
                      </a:r>
                      <a:r>
                        <a:rPr lang="en-US" sz="2400" dirty="0" smtClean="0">
                          <a:effectLst/>
                        </a:rPr>
                        <a:t>“u” and</a:t>
                      </a:r>
                      <a:r>
                        <a:rPr lang="en-US" sz="2400" baseline="0" dirty="0" smtClean="0">
                          <a:effectLst/>
                        </a:rPr>
                        <a:t> an é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jugué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(</a:t>
                      </a:r>
                      <a:r>
                        <a:rPr lang="en-US" sz="2400" dirty="0">
                          <a:effectLst/>
                        </a:rPr>
                        <a:t>I played)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128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almorzar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Z becomes “C”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Just add </a:t>
                      </a:r>
                      <a:r>
                        <a:rPr lang="en-US" sz="2400" dirty="0" smtClean="0">
                          <a:effectLst/>
                        </a:rPr>
                        <a:t>é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almorcé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(</a:t>
                      </a:r>
                      <a:r>
                        <a:rPr lang="en-US" sz="2400" dirty="0">
                          <a:effectLst/>
                        </a:rPr>
                        <a:t>I ate lunch)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8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8" y="806824"/>
            <a:ext cx="8138832" cy="537013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Yo</a:t>
            </a:r>
            <a:r>
              <a:rPr lang="en-US" dirty="0"/>
              <a:t>/</a:t>
            </a:r>
            <a:r>
              <a:rPr lang="en-US" dirty="0" err="1"/>
              <a:t>buscar</a:t>
            </a:r>
            <a:r>
              <a:rPr lang="en-US" dirty="0"/>
              <a:t> __________________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, </a:t>
            </a:r>
            <a:r>
              <a:rPr lang="en-US" dirty="0" err="1" smtClean="0"/>
              <a:t>practicar</a:t>
            </a:r>
            <a:r>
              <a:rPr lang="en-US" dirty="0" smtClean="0"/>
              <a:t> 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cargar</a:t>
            </a:r>
            <a:r>
              <a:rPr lang="en-US" dirty="0"/>
              <a:t>, </a:t>
            </a:r>
            <a:r>
              <a:rPr lang="en-US" dirty="0" err="1"/>
              <a:t>yo</a:t>
            </a:r>
            <a:r>
              <a:rPr lang="en-US" dirty="0"/>
              <a:t> 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comenzar</a:t>
            </a:r>
            <a:r>
              <a:rPr lang="en-US" dirty="0"/>
              <a:t>, </a:t>
            </a:r>
            <a:r>
              <a:rPr lang="en-US" dirty="0" err="1"/>
              <a:t>yo</a:t>
            </a:r>
            <a:r>
              <a:rPr lang="en-US" dirty="0"/>
              <a:t>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llegar</a:t>
            </a:r>
            <a:r>
              <a:rPr lang="en-US" dirty="0"/>
              <a:t>, </a:t>
            </a:r>
            <a:r>
              <a:rPr lang="en-US" dirty="0" err="1"/>
              <a:t>yo</a:t>
            </a:r>
            <a:r>
              <a:rPr lang="en-US" dirty="0"/>
              <a:t> 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6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8" y="806824"/>
            <a:ext cx="8138832" cy="537013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Yo</a:t>
            </a:r>
            <a:r>
              <a:rPr lang="en-US" dirty="0"/>
              <a:t>/</a:t>
            </a:r>
            <a:r>
              <a:rPr lang="en-US" dirty="0" err="1"/>
              <a:t>buscar</a:t>
            </a:r>
            <a:r>
              <a:rPr lang="en-US" dirty="0"/>
              <a:t> </a:t>
            </a:r>
            <a:r>
              <a:rPr lang="en-US" b="1" u="sng" dirty="0" err="1" smtClean="0"/>
              <a:t>busqué</a:t>
            </a:r>
            <a:endParaRPr lang="en-US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, </a:t>
            </a:r>
            <a:r>
              <a:rPr lang="en-US" dirty="0" err="1" smtClean="0"/>
              <a:t>practicar</a:t>
            </a:r>
            <a:r>
              <a:rPr lang="en-US" dirty="0" smtClean="0"/>
              <a:t> </a:t>
            </a:r>
            <a:r>
              <a:rPr lang="en-US" b="1" u="sng" dirty="0" err="1" smtClean="0"/>
              <a:t>practiqué</a:t>
            </a:r>
            <a:endParaRPr lang="en-US" b="1" u="sng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cargar</a:t>
            </a:r>
            <a:r>
              <a:rPr lang="en-US" dirty="0"/>
              <a:t>,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b="1" u="sng" dirty="0" err="1" smtClean="0"/>
              <a:t>cargué</a:t>
            </a:r>
            <a:endParaRPr lang="en-US" b="1" u="sng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comenzar</a:t>
            </a:r>
            <a:r>
              <a:rPr lang="en-US" dirty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comenc</a:t>
            </a:r>
            <a:r>
              <a:rPr lang="en-US" b="1" u="sng" dirty="0" err="1"/>
              <a:t>é</a:t>
            </a:r>
            <a:endParaRPr lang="en-US" b="1" u="sng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llegar</a:t>
            </a:r>
            <a:r>
              <a:rPr lang="en-US" dirty="0"/>
              <a:t>,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b="1" u="sng" dirty="0" err="1" smtClean="0"/>
              <a:t>llegué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Los verbos irregulares en el pretérito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b="1" dirty="0"/>
              <a:t>I</a:t>
            </a:r>
            <a:r>
              <a:rPr lang="en-US" b="1" dirty="0" smtClean="0"/>
              <a:t>r </a:t>
            </a:r>
            <a:r>
              <a:rPr lang="en-US" b="1" dirty="0"/>
              <a:t>and </a:t>
            </a:r>
            <a:r>
              <a:rPr lang="en-US" b="1" dirty="0" err="1"/>
              <a:t>Ser</a:t>
            </a:r>
            <a:r>
              <a:rPr lang="en-US" b="1" dirty="0"/>
              <a:t> are the same!</a:t>
            </a:r>
            <a:r>
              <a:rPr lang="en-US" dirty="0"/>
              <a:t> How will you know whether the sentence should say “went” or “was?”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3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240857"/>
              </p:ext>
            </p:extLst>
          </p:nvPr>
        </p:nvGraphicFramePr>
        <p:xfrm>
          <a:off x="2393801" y="2299447"/>
          <a:ext cx="3280858" cy="2471288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640429"/>
                <a:gridCol w="1640429"/>
              </a:tblGrid>
              <a:tr h="661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-é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-amos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05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-aste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x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9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-ó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-</a:t>
                      </a:r>
                      <a:r>
                        <a:rPr lang="en-US" sz="3200" dirty="0" err="1">
                          <a:effectLst/>
                        </a:rPr>
                        <a:t>aron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Preterite</a:t>
            </a:r>
            <a:r>
              <a:rPr lang="en-US" b="1" dirty="0"/>
              <a:t> endings for regular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–</a:t>
            </a:r>
            <a:r>
              <a:rPr lang="en-US" b="1" dirty="0"/>
              <a:t>AR verbs</a:t>
            </a:r>
            <a:r>
              <a:rPr lang="en-US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6219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–ER and –IR verbs get the same endings in the </a:t>
            </a:r>
            <a:r>
              <a:rPr lang="en-US" dirty="0" err="1"/>
              <a:t>preterite</a:t>
            </a:r>
            <a:r>
              <a:rPr lang="en-US" dirty="0"/>
              <a:t>!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990554"/>
              </p:ext>
            </p:extLst>
          </p:nvPr>
        </p:nvGraphicFramePr>
        <p:xfrm>
          <a:off x="2046082" y="1674891"/>
          <a:ext cx="3625738" cy="2702197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812869"/>
                <a:gridCol w="1812869"/>
              </a:tblGrid>
              <a:tr h="895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í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imos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5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iste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1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ió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effectLst/>
                        </a:rPr>
                        <a:t>ieron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41149" y="4669387"/>
            <a:ext cx="65909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are some similarities to AR verb </a:t>
            </a:r>
            <a:r>
              <a:rPr lang="en-US" dirty="0" smtClean="0"/>
              <a:t>endings in the </a:t>
            </a:r>
            <a:r>
              <a:rPr lang="en-US" dirty="0" err="1" smtClean="0"/>
              <a:t>preterite</a:t>
            </a:r>
            <a:r>
              <a:rPr lang="en-US" dirty="0" smtClean="0"/>
              <a:t>? </a:t>
            </a:r>
            <a:r>
              <a:rPr lang="en-US" dirty="0"/>
              <a:t>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129490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						</a:t>
            </a:r>
            <a:r>
              <a:rPr lang="en-US" dirty="0" err="1" smtClean="0"/>
              <a:t>Ser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29426876"/>
              </p:ext>
            </p:extLst>
          </p:nvPr>
        </p:nvGraphicFramePr>
        <p:xfrm>
          <a:off x="628648" y="1825625"/>
          <a:ext cx="3903010" cy="25581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1505"/>
                <a:gridCol w="1951505"/>
              </a:tblGrid>
              <a:tr h="852705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fui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fuimos</a:t>
                      </a:r>
                      <a:endParaRPr lang="en-US" sz="2800" b="1" dirty="0"/>
                    </a:p>
                  </a:txBody>
                  <a:tcPr/>
                </a:tc>
              </a:tr>
              <a:tr h="852705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fuiste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</a:tr>
              <a:tr h="852705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fue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fueron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2426939"/>
              </p:ext>
            </p:extLst>
          </p:nvPr>
        </p:nvGraphicFramePr>
        <p:xfrm>
          <a:off x="5082988" y="1825625"/>
          <a:ext cx="3630706" cy="26119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5353"/>
                <a:gridCol w="1815353"/>
              </a:tblGrid>
              <a:tr h="870635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fui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fuimos</a:t>
                      </a:r>
                      <a:endParaRPr lang="en-US" sz="2800" b="1" dirty="0"/>
                    </a:p>
                  </a:txBody>
                  <a:tcPr/>
                </a:tc>
              </a:tr>
              <a:tr h="870635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fuiste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</a:tr>
              <a:tr h="870635"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fue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fueron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877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COMER				VIVIR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2779022"/>
              </p:ext>
            </p:extLst>
          </p:nvPr>
        </p:nvGraphicFramePr>
        <p:xfrm>
          <a:off x="628650" y="1825625"/>
          <a:ext cx="38862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8990143"/>
              </p:ext>
            </p:extLst>
          </p:nvPr>
        </p:nvGraphicFramePr>
        <p:xfrm>
          <a:off x="4629150" y="1825625"/>
          <a:ext cx="38862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719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7169" y="368017"/>
            <a:ext cx="7886700" cy="4351338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Recibir</a:t>
            </a:r>
            <a:r>
              <a:rPr lang="en-US" dirty="0"/>
              <a:t>, </a:t>
            </a:r>
            <a:r>
              <a:rPr lang="en-US" dirty="0" err="1"/>
              <a:t>yo</a:t>
            </a:r>
            <a:r>
              <a:rPr lang="en-US" dirty="0"/>
              <a:t> _________________________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Vivir</a:t>
            </a:r>
            <a:r>
              <a:rPr lang="en-US" dirty="0"/>
              <a:t>, </a:t>
            </a:r>
            <a:r>
              <a:rPr lang="en-US" dirty="0" err="1"/>
              <a:t>tú</a:t>
            </a:r>
            <a:r>
              <a:rPr lang="en-US" dirty="0"/>
              <a:t>_________________________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Aprender</a:t>
            </a:r>
            <a:r>
              <a:rPr lang="en-US" dirty="0"/>
              <a:t>, </a:t>
            </a:r>
            <a:r>
              <a:rPr lang="en-US" dirty="0" err="1"/>
              <a:t>ellas</a:t>
            </a:r>
            <a:r>
              <a:rPr lang="en-US" dirty="0"/>
              <a:t>_________________________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Correr</a:t>
            </a:r>
            <a:r>
              <a:rPr lang="en-US" dirty="0"/>
              <a:t>, </a:t>
            </a:r>
            <a:r>
              <a:rPr lang="en-US" dirty="0" err="1"/>
              <a:t>yo</a:t>
            </a:r>
            <a:r>
              <a:rPr lang="en-US" dirty="0"/>
              <a:t>_________________________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Decidir</a:t>
            </a:r>
            <a:r>
              <a:rPr lang="en-US" dirty="0"/>
              <a:t>, </a:t>
            </a:r>
            <a:r>
              <a:rPr lang="en-US" dirty="0" err="1"/>
              <a:t>yo</a:t>
            </a:r>
            <a:r>
              <a:rPr lang="en-US" dirty="0" smtClean="0"/>
              <a:t>_________________________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Compartir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/>
              <a:t>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021305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971" y="675835"/>
            <a:ext cx="78867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7.Aprender</a:t>
            </a:r>
            <a:r>
              <a:rPr lang="en-US" dirty="0"/>
              <a:t>, </a:t>
            </a:r>
            <a:r>
              <a:rPr lang="en-US" dirty="0" err="1"/>
              <a:t>usted</a:t>
            </a:r>
            <a:r>
              <a:rPr lang="en-US" dirty="0"/>
              <a:t> _________________________</a:t>
            </a:r>
          </a:p>
          <a:p>
            <a:pPr marL="0" lvl="0" indent="0">
              <a:buNone/>
            </a:pPr>
            <a:r>
              <a:rPr lang="en-US" dirty="0" smtClean="0"/>
              <a:t>8.Abrir</a:t>
            </a:r>
            <a:r>
              <a:rPr lang="en-US" dirty="0"/>
              <a:t>, </a:t>
            </a:r>
            <a:r>
              <a:rPr lang="en-US" dirty="0" err="1"/>
              <a:t>él</a:t>
            </a:r>
            <a:r>
              <a:rPr lang="en-US" dirty="0"/>
              <a:t>_________________________</a:t>
            </a:r>
          </a:p>
          <a:p>
            <a:pPr marL="0" lvl="0" indent="0">
              <a:buNone/>
            </a:pPr>
            <a:r>
              <a:rPr lang="en-US" dirty="0" smtClean="0"/>
              <a:t>9.Escribir</a:t>
            </a:r>
            <a:r>
              <a:rPr lang="en-US" dirty="0"/>
              <a:t>, </a:t>
            </a:r>
            <a:r>
              <a:rPr lang="en-US" dirty="0" err="1"/>
              <a:t>nosotros</a:t>
            </a:r>
            <a:r>
              <a:rPr lang="en-US" dirty="0"/>
              <a:t>_ ____________________</a:t>
            </a:r>
          </a:p>
          <a:p>
            <a:pPr marL="0" lvl="0" indent="0">
              <a:buNone/>
            </a:pPr>
            <a:r>
              <a:rPr lang="en-US" dirty="0" smtClean="0"/>
              <a:t>10.Vivir</a:t>
            </a:r>
            <a:r>
              <a:rPr lang="en-US" dirty="0"/>
              <a:t>, </a:t>
            </a:r>
            <a:r>
              <a:rPr lang="en-US" dirty="0" err="1"/>
              <a:t>ellos</a:t>
            </a:r>
            <a:r>
              <a:rPr lang="en-US" dirty="0"/>
              <a:t>_________________________</a:t>
            </a:r>
          </a:p>
          <a:p>
            <a:pPr marL="0" lvl="0" indent="0">
              <a:buNone/>
            </a:pPr>
            <a:r>
              <a:rPr lang="en-US" dirty="0" smtClean="0"/>
              <a:t>11.Aprender</a:t>
            </a:r>
            <a:r>
              <a:rPr lang="en-US" dirty="0"/>
              <a:t>, </a:t>
            </a:r>
            <a:r>
              <a:rPr lang="en-US" dirty="0" err="1"/>
              <a:t>yo</a:t>
            </a:r>
            <a:r>
              <a:rPr lang="en-US" dirty="0"/>
              <a:t> ___________________</a:t>
            </a:r>
          </a:p>
          <a:p>
            <a:pPr marL="0" indent="0">
              <a:buNone/>
            </a:pPr>
            <a:r>
              <a:rPr lang="en-US" dirty="0" smtClean="0"/>
              <a:t>12.Vender</a:t>
            </a:r>
            <a:r>
              <a:rPr lang="en-US" dirty="0"/>
              <a:t>, </a:t>
            </a:r>
            <a:r>
              <a:rPr lang="en-US" dirty="0" err="1"/>
              <a:t>usted</a:t>
            </a:r>
            <a:r>
              <a:rPr lang="en-US" dirty="0"/>
              <a:t> 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120931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78" y="748263"/>
            <a:ext cx="78867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13.I </a:t>
            </a:r>
            <a:r>
              <a:rPr lang="en-US" dirty="0"/>
              <a:t>lived _________________________</a:t>
            </a:r>
          </a:p>
          <a:p>
            <a:pPr marL="0" lvl="0" indent="0">
              <a:buNone/>
            </a:pPr>
            <a:r>
              <a:rPr lang="en-US" dirty="0" smtClean="0"/>
              <a:t>14.Did </a:t>
            </a:r>
            <a:r>
              <a:rPr lang="en-US" dirty="0"/>
              <a:t>you live?_________ __________</a:t>
            </a:r>
          </a:p>
          <a:p>
            <a:pPr marL="0" lvl="0" indent="0">
              <a:buNone/>
            </a:pPr>
            <a:r>
              <a:rPr lang="en-US" dirty="0" smtClean="0"/>
              <a:t>15.She </a:t>
            </a:r>
            <a:r>
              <a:rPr lang="en-US" dirty="0"/>
              <a:t>received___________________________</a:t>
            </a:r>
          </a:p>
          <a:p>
            <a:pPr marL="0" lvl="0" indent="0">
              <a:buNone/>
            </a:pPr>
            <a:r>
              <a:rPr lang="en-US" dirty="0" smtClean="0"/>
              <a:t>16.The </a:t>
            </a:r>
            <a:r>
              <a:rPr lang="en-US" dirty="0"/>
              <a:t>students received </a:t>
            </a:r>
            <a:r>
              <a:rPr lang="en-US" dirty="0" smtClean="0"/>
              <a:t>____________________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17.We </a:t>
            </a:r>
            <a:r>
              <a:rPr lang="en-US" dirty="0"/>
              <a:t>ate ____________________</a:t>
            </a:r>
          </a:p>
          <a:p>
            <a:pPr marL="0" lvl="0" indent="0">
              <a:buNone/>
            </a:pPr>
            <a:r>
              <a:rPr lang="en-US" dirty="0" smtClean="0"/>
              <a:t>18.They </a:t>
            </a:r>
            <a:r>
              <a:rPr lang="en-US" dirty="0"/>
              <a:t>shared_________________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943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810" y="540033"/>
            <a:ext cx="78867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19.Did </a:t>
            </a:r>
            <a:r>
              <a:rPr lang="en-US" dirty="0"/>
              <a:t>you eat________________________</a:t>
            </a:r>
          </a:p>
          <a:p>
            <a:pPr marL="0" lvl="0" indent="0">
              <a:buNone/>
            </a:pPr>
            <a:r>
              <a:rPr lang="en-US" dirty="0" smtClean="0"/>
              <a:t>20.They </a:t>
            </a:r>
            <a:r>
              <a:rPr lang="en-US" dirty="0"/>
              <a:t>did not open. ____________________</a:t>
            </a:r>
          </a:p>
          <a:p>
            <a:pPr marL="0" lvl="0" indent="0">
              <a:buNone/>
            </a:pPr>
            <a:r>
              <a:rPr lang="en-US" dirty="0" smtClean="0"/>
              <a:t>21.He </a:t>
            </a:r>
            <a:r>
              <a:rPr lang="en-US" dirty="0"/>
              <a:t>opened </a:t>
            </a:r>
            <a:r>
              <a:rPr lang="en-US" dirty="0" smtClean="0"/>
              <a:t>______________________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22.My </a:t>
            </a:r>
            <a:r>
              <a:rPr lang="en-US" dirty="0"/>
              <a:t>friend didn’t write </a:t>
            </a:r>
            <a:r>
              <a:rPr lang="en-US" dirty="0" smtClean="0"/>
              <a:t>____________________</a:t>
            </a:r>
            <a:endParaRPr lang="en-US" dirty="0"/>
          </a:p>
          <a:p>
            <a:pPr marL="0" lvl="0" indent="0">
              <a:buNone/>
            </a:pPr>
            <a:r>
              <a:rPr lang="es-AR" dirty="0" smtClean="0"/>
              <a:t>23.He </a:t>
            </a:r>
            <a:r>
              <a:rPr lang="es-AR" dirty="0" err="1"/>
              <a:t>ran</a:t>
            </a:r>
            <a:r>
              <a:rPr lang="en-US" dirty="0"/>
              <a:t>__________________________</a:t>
            </a:r>
          </a:p>
          <a:p>
            <a:pPr marL="0" lvl="0" indent="0">
              <a:buNone/>
            </a:pPr>
            <a:r>
              <a:rPr lang="es-AR" dirty="0" smtClean="0"/>
              <a:t>24.They </a:t>
            </a:r>
            <a:r>
              <a:rPr lang="es-AR" dirty="0" err="1"/>
              <a:t>ran</a:t>
            </a:r>
            <a:r>
              <a:rPr lang="en-US" dirty="0"/>
              <a:t>__________________________</a:t>
            </a:r>
          </a:p>
          <a:p>
            <a:pPr marL="0" indent="0">
              <a:buNone/>
            </a:pPr>
            <a:r>
              <a:rPr lang="es-AR" dirty="0"/>
              <a:t/>
            </a:r>
            <a:br>
              <a:rPr lang="es-A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38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These verbs get “Y” in several forms of the </a:t>
            </a:r>
            <a:r>
              <a:rPr lang="en-US" b="1" dirty="0" err="1"/>
              <a:t>preterite</a:t>
            </a:r>
            <a:r>
              <a:rPr lang="en-US" b="1" dirty="0"/>
              <a:t>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390" y="1484768"/>
            <a:ext cx="8279960" cy="4692195"/>
          </a:xfrm>
        </p:spPr>
        <p:txBody>
          <a:bodyPr/>
          <a:lstStyle/>
          <a:p>
            <a:r>
              <a:rPr lang="en-US" dirty="0" err="1" smtClean="0"/>
              <a:t>Creer</a:t>
            </a:r>
            <a:r>
              <a:rPr lang="en-US" dirty="0" smtClean="0"/>
              <a:t>                            Leer                                </a:t>
            </a:r>
            <a:r>
              <a:rPr lang="en-US" dirty="0" err="1" smtClean="0"/>
              <a:t>oír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551733"/>
              </p:ext>
            </p:extLst>
          </p:nvPr>
        </p:nvGraphicFramePr>
        <p:xfrm>
          <a:off x="165980" y="2583004"/>
          <a:ext cx="2758290" cy="1934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9145"/>
                <a:gridCol w="1379145"/>
              </a:tblGrid>
              <a:tr h="644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48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48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5812"/>
              </p:ext>
            </p:extLst>
          </p:nvPr>
        </p:nvGraphicFramePr>
        <p:xfrm>
          <a:off x="3306024" y="2382319"/>
          <a:ext cx="2758290" cy="1934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9145"/>
                <a:gridCol w="1379145"/>
              </a:tblGrid>
              <a:tr h="644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48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48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275113"/>
              </p:ext>
            </p:extLst>
          </p:nvPr>
        </p:nvGraphicFramePr>
        <p:xfrm>
          <a:off x="6311774" y="2273677"/>
          <a:ext cx="2758290" cy="1934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9145"/>
                <a:gridCol w="1379145"/>
              </a:tblGrid>
              <a:tr h="6448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48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48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290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489" y="168841"/>
            <a:ext cx="7886700" cy="4351338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I heard_____________________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You thought_____________________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He read_____________________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Did you believe? 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All of you heard 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 heard 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 read  _____________________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199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HACER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6114044"/>
              </p:ext>
            </p:extLst>
          </p:nvPr>
        </p:nvGraphicFramePr>
        <p:xfrm>
          <a:off x="221877" y="1963270"/>
          <a:ext cx="3771900" cy="27781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5950"/>
                <a:gridCol w="1885950"/>
              </a:tblGrid>
              <a:tr h="61182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Hice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hicimos</a:t>
                      </a:r>
                      <a:endParaRPr lang="en-US" sz="2400" b="1" dirty="0"/>
                    </a:p>
                  </a:txBody>
                  <a:tcPr/>
                </a:tc>
              </a:tr>
              <a:tr h="61182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Hiciste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</a:t>
                      </a:r>
                      <a:endParaRPr lang="en-US" sz="2400" b="1" dirty="0"/>
                    </a:p>
                  </a:txBody>
                  <a:tcPr/>
                </a:tc>
              </a:tr>
              <a:tr h="611829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Hizo</a:t>
                      </a:r>
                      <a:r>
                        <a:rPr lang="en-US" sz="2400" b="1" dirty="0" smtClean="0"/>
                        <a:t> (this</a:t>
                      </a:r>
                      <a:r>
                        <a:rPr lang="en-US" sz="2400" b="1" baseline="0" dirty="0" smtClean="0"/>
                        <a:t> is the only form with a Z!)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hicieron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262718" y="1021976"/>
            <a:ext cx="4252632" cy="5154987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I did my homework last night. </a:t>
            </a:r>
            <a:r>
              <a:rPr lang="es-AR" dirty="0"/>
              <a:t>____________________________________________________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Did you pack your suitcase? </a:t>
            </a:r>
            <a:r>
              <a:rPr lang="es-AR" dirty="0"/>
              <a:t>____________________________________________________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s-AR" dirty="0" err="1"/>
              <a:t>My</a:t>
            </a:r>
            <a:r>
              <a:rPr lang="es-AR" dirty="0"/>
              <a:t> </a:t>
            </a:r>
            <a:r>
              <a:rPr lang="es-AR" dirty="0" err="1"/>
              <a:t>family</a:t>
            </a:r>
            <a:r>
              <a:rPr lang="es-AR" dirty="0"/>
              <a:t> </a:t>
            </a:r>
            <a:r>
              <a:rPr lang="es-AR" dirty="0" err="1"/>
              <a:t>made</a:t>
            </a:r>
            <a:r>
              <a:rPr lang="es-AR" dirty="0"/>
              <a:t> </a:t>
            </a:r>
            <a:r>
              <a:rPr lang="es-AR" dirty="0" err="1"/>
              <a:t>dinner</a:t>
            </a:r>
            <a:r>
              <a:rPr lang="es-AR" dirty="0"/>
              <a:t>. </a:t>
            </a:r>
            <a:r>
              <a:rPr lang="es-AR" dirty="0" smtClean="0"/>
              <a:t>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</a:t>
            </a:r>
            <a:r>
              <a:rPr lang="en-US" dirty="0"/>
              <a:t>guys did a good job!  </a:t>
            </a:r>
            <a:r>
              <a:rPr lang="es-AR" dirty="0"/>
              <a:t>____________________________________________________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03" y="660961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CAMINAR: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21444"/>
              </p:ext>
            </p:extLst>
          </p:nvPr>
        </p:nvGraphicFramePr>
        <p:xfrm>
          <a:off x="628650" y="2457635"/>
          <a:ext cx="7560610" cy="31766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0305"/>
                <a:gridCol w="3780305"/>
              </a:tblGrid>
              <a:tr h="10588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588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88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33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Ver</a:t>
            </a:r>
            <a:r>
              <a:rPr lang="en-US" b="1" dirty="0"/>
              <a:t>  </a:t>
            </a:r>
            <a:r>
              <a:rPr lang="en-US" b="1" dirty="0" smtClean="0"/>
              <a:t>		and 		  Dar </a:t>
            </a:r>
            <a:br>
              <a:rPr lang="en-US" b="1" dirty="0" smtClean="0"/>
            </a:br>
            <a:r>
              <a:rPr lang="en-US" b="1" dirty="0" smtClean="0"/>
              <a:t>  		</a:t>
            </a:r>
            <a:r>
              <a:rPr lang="en-US" sz="3200" b="1" dirty="0" smtClean="0"/>
              <a:t>(they are similar)</a:t>
            </a:r>
            <a:r>
              <a:rPr lang="en-US" b="1" dirty="0"/>
              <a:t>	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86278962"/>
              </p:ext>
            </p:extLst>
          </p:nvPr>
        </p:nvGraphicFramePr>
        <p:xfrm>
          <a:off x="480733" y="2551766"/>
          <a:ext cx="38862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Vi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Vimos</a:t>
                      </a:r>
                      <a:r>
                        <a:rPr lang="en-US" sz="2400" b="1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Viste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Vio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Vieron</a:t>
                      </a:r>
                      <a:r>
                        <a:rPr lang="en-US" sz="2400" b="1" dirty="0" smtClean="0"/>
                        <a:t> 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40777547"/>
              </p:ext>
            </p:extLst>
          </p:nvPr>
        </p:nvGraphicFramePr>
        <p:xfrm>
          <a:off x="5056094" y="2538319"/>
          <a:ext cx="3711388" cy="1589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5694"/>
                <a:gridCol w="1855694"/>
              </a:tblGrid>
              <a:tr h="529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99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8599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0647" y="578224"/>
            <a:ext cx="8044703" cy="5598739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AR" dirty="0"/>
              <a:t>I </a:t>
            </a:r>
            <a:r>
              <a:rPr lang="es-AR" dirty="0" err="1"/>
              <a:t>saw</a:t>
            </a:r>
            <a:r>
              <a:rPr lang="es-AR" dirty="0"/>
              <a:t>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movie</a:t>
            </a:r>
            <a:r>
              <a:rPr lang="es-AR" dirty="0"/>
              <a:t>. </a:t>
            </a:r>
            <a:r>
              <a:rPr lang="es-AR" dirty="0" smtClean="0"/>
              <a:t>_________________________________________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students saw the teacher (person!).  </a:t>
            </a:r>
            <a:r>
              <a:rPr lang="es-AR" dirty="0" smtClean="0"/>
              <a:t>______________________________________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Did you see the ugly man? </a:t>
            </a:r>
            <a:r>
              <a:rPr lang="es-AR" dirty="0" smtClean="0"/>
              <a:t>________________________________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 gave the book to you. </a:t>
            </a:r>
            <a:r>
              <a:rPr lang="es-AR" dirty="0" smtClean="0"/>
              <a:t>_________________________________________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students and I gave cake to the girl. </a:t>
            </a:r>
            <a:r>
              <a:rPr lang="es-AR" dirty="0" smtClean="0"/>
              <a:t>_________________________________________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You gave me a cookie. </a:t>
            </a:r>
            <a:r>
              <a:rPr lang="es-AR" dirty="0">
                <a:sym typeface="Wingdings" panose="05000000000000000000" pitchFamily="2" charset="2"/>
              </a:rPr>
              <a:t></a:t>
            </a:r>
            <a:r>
              <a:rPr lang="en-US" dirty="0"/>
              <a:t>  </a:t>
            </a:r>
            <a:r>
              <a:rPr lang="es-AR" dirty="0" smtClean="0"/>
              <a:t>________________________________________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73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604" y="325925"/>
            <a:ext cx="8243746" cy="5851038"/>
          </a:xfrm>
        </p:spPr>
        <p:txBody>
          <a:bodyPr/>
          <a:lstStyle/>
          <a:p>
            <a:r>
              <a:rPr lang="en-US" b="1" i="1" dirty="0"/>
              <a:t>*-AR  VERBS DO NOT STEM CHANGE IN THE PRETERITE!!</a:t>
            </a:r>
            <a:endParaRPr lang="en-US" dirty="0"/>
          </a:p>
          <a:p>
            <a:r>
              <a:rPr lang="en-US" dirty="0"/>
              <a:t>When you use the </a:t>
            </a:r>
            <a:r>
              <a:rPr lang="en-US" dirty="0" err="1"/>
              <a:t>preterite</a:t>
            </a:r>
            <a:r>
              <a:rPr lang="en-US" dirty="0"/>
              <a:t> tense, here is what you are saying: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889415"/>
              </p:ext>
            </p:extLst>
          </p:nvPr>
        </p:nvGraphicFramePr>
        <p:xfrm>
          <a:off x="1674891" y="2290528"/>
          <a:ext cx="5551912" cy="3389198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2775956"/>
                <a:gridCol w="2775956"/>
              </a:tblGrid>
              <a:tr h="9188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Yo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hablé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</a:rPr>
                        <a:t>I talked, I </a:t>
                      </a:r>
                      <a:r>
                        <a:rPr lang="en-US" sz="1400" b="1" dirty="0">
                          <a:effectLst/>
                        </a:rPr>
                        <a:t>did</a:t>
                      </a:r>
                      <a:r>
                        <a:rPr lang="en-US" sz="1100" b="1" dirty="0">
                          <a:effectLst/>
                        </a:rPr>
                        <a:t> talk, I was talking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Nosotros hablamos</a:t>
                      </a:r>
                      <a:endParaRPr lang="en-US" sz="14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</a:rPr>
                        <a:t>We talked, we did talk, we were talking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88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Tú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hablaste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</a:rPr>
                        <a:t>You talked, you did talk, you </a:t>
                      </a:r>
                      <a:r>
                        <a:rPr lang="en-US" sz="1100" b="1" dirty="0" smtClean="0">
                          <a:effectLst/>
                        </a:rPr>
                        <a:t>were </a:t>
                      </a:r>
                      <a:r>
                        <a:rPr lang="en-US" sz="1100" b="1" dirty="0">
                          <a:effectLst/>
                        </a:rPr>
                        <a:t>talking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x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1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Él habló</a:t>
                      </a:r>
                      <a:endParaRPr lang="en-US" sz="14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</a:rPr>
                        <a:t>He talked, he did talk, </a:t>
                      </a:r>
                      <a:endParaRPr lang="en-US" sz="14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>
                          <a:effectLst/>
                        </a:rPr>
                        <a:t>he was talking</a:t>
                      </a:r>
                      <a:endParaRPr lang="en-US" sz="1400" b="1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</a:rPr>
                        <a:t> 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Ellos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hablaron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</a:rPr>
                        <a:t>They talked, they did talk, they were talking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3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/>
          <a:lstStyle/>
          <a:p>
            <a:r>
              <a:rPr lang="es-ES" dirty="0"/>
              <a:t>Él/ bailar _____________ </a:t>
            </a:r>
            <a:endParaRPr lang="es-ES" dirty="0" smtClean="0"/>
          </a:p>
          <a:p>
            <a:r>
              <a:rPr lang="es-ES" dirty="0" smtClean="0"/>
              <a:t>Ustedes/cerrar </a:t>
            </a:r>
            <a:r>
              <a:rPr lang="es-ES" dirty="0"/>
              <a:t>_________________ </a:t>
            </a:r>
            <a:endParaRPr lang="es-ES" dirty="0" smtClean="0"/>
          </a:p>
          <a:p>
            <a:r>
              <a:rPr lang="es-ES" dirty="0" smtClean="0"/>
              <a:t>Tú/descansar </a:t>
            </a:r>
            <a:r>
              <a:rPr lang="es-ES" dirty="0"/>
              <a:t>______________</a:t>
            </a:r>
            <a:endParaRPr lang="en-US" dirty="0"/>
          </a:p>
          <a:p>
            <a:r>
              <a:rPr lang="en-US" dirty="0"/>
              <a:t>¡</a:t>
            </a:r>
            <a:r>
              <a:rPr lang="en-US" dirty="0" err="1"/>
              <a:t>Practiquemos</a:t>
            </a:r>
            <a:r>
              <a:rPr lang="en-US" dirty="0"/>
              <a:t>!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5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85" y="476659"/>
            <a:ext cx="7886700" cy="4351338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Desayunar</a:t>
            </a:r>
            <a:r>
              <a:rPr lang="en-US" dirty="0"/>
              <a:t>, </a:t>
            </a:r>
            <a:r>
              <a:rPr lang="en-US" dirty="0" err="1"/>
              <a:t>yo</a:t>
            </a:r>
            <a:r>
              <a:rPr lang="en-US" dirty="0"/>
              <a:t> 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Bailar</a:t>
            </a:r>
            <a:r>
              <a:rPr lang="en-US" dirty="0"/>
              <a:t>, </a:t>
            </a:r>
            <a:r>
              <a:rPr lang="en-US" dirty="0" err="1"/>
              <a:t>tú</a:t>
            </a:r>
            <a:r>
              <a:rPr lang="en-US" dirty="0"/>
              <a:t>______________________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Nadar</a:t>
            </a:r>
            <a:r>
              <a:rPr lang="en-US" dirty="0"/>
              <a:t>, </a:t>
            </a:r>
            <a:r>
              <a:rPr lang="en-US" dirty="0" err="1"/>
              <a:t>ellos</a:t>
            </a:r>
            <a:r>
              <a:rPr lang="en-US" dirty="0"/>
              <a:t> ______________________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Buscar</a:t>
            </a:r>
            <a:r>
              <a:rPr lang="en-US" dirty="0"/>
              <a:t>, </a:t>
            </a:r>
            <a:r>
              <a:rPr lang="en-US" dirty="0" err="1"/>
              <a:t>tú</a:t>
            </a:r>
            <a:r>
              <a:rPr lang="en-US" dirty="0"/>
              <a:t>______________________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Contestar</a:t>
            </a:r>
            <a:r>
              <a:rPr lang="en-US" dirty="0"/>
              <a:t>, </a:t>
            </a:r>
            <a:r>
              <a:rPr lang="en-US" dirty="0" err="1"/>
              <a:t>ellos</a:t>
            </a:r>
            <a:r>
              <a:rPr lang="en-US" dirty="0"/>
              <a:t>______________________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Contestar</a:t>
            </a:r>
            <a:r>
              <a:rPr lang="en-US" dirty="0"/>
              <a:t>, </a:t>
            </a:r>
            <a:r>
              <a:rPr lang="en-US" dirty="0" err="1"/>
              <a:t>ella</a:t>
            </a:r>
            <a:r>
              <a:rPr lang="en-US" dirty="0"/>
              <a:t>______________________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Dibujar</a:t>
            </a:r>
            <a:r>
              <a:rPr lang="en-US" dirty="0"/>
              <a:t>, </a:t>
            </a:r>
            <a:r>
              <a:rPr lang="en-US" dirty="0" err="1"/>
              <a:t>usted</a:t>
            </a:r>
            <a:r>
              <a:rPr lang="en-US" dirty="0"/>
              <a:t>______________________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Enseñar</a:t>
            </a:r>
            <a:r>
              <a:rPr lang="en-US" dirty="0"/>
              <a:t>, </a:t>
            </a:r>
            <a:r>
              <a:rPr lang="en-US" dirty="0" err="1"/>
              <a:t>ellos</a:t>
            </a:r>
            <a:r>
              <a:rPr lang="en-US" dirty="0"/>
              <a:t>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85" y="476659"/>
            <a:ext cx="7886700" cy="4351338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Desayunar</a:t>
            </a:r>
            <a:r>
              <a:rPr lang="en-US" dirty="0"/>
              <a:t>,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b="1" u="sng" dirty="0" err="1" smtClean="0"/>
              <a:t>desayuné</a:t>
            </a:r>
            <a:endParaRPr lang="en-US" b="1" u="sng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Bailar</a:t>
            </a:r>
            <a:r>
              <a:rPr lang="en-US" dirty="0"/>
              <a:t>,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u="sng" dirty="0" err="1" smtClean="0"/>
              <a:t>bailaste</a:t>
            </a:r>
            <a:endParaRPr lang="en-US" b="1" u="sng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Nadar</a:t>
            </a:r>
            <a:r>
              <a:rPr lang="en-US" dirty="0"/>
              <a:t>, </a:t>
            </a:r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b="1" u="sng" dirty="0" err="1" smtClean="0"/>
              <a:t>nadaron</a:t>
            </a:r>
            <a:endParaRPr lang="en-US" b="1" u="sng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Buscar</a:t>
            </a:r>
            <a:r>
              <a:rPr lang="en-US" dirty="0"/>
              <a:t>,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u="sng" dirty="0" err="1" smtClean="0"/>
              <a:t>buscaste</a:t>
            </a:r>
            <a:endParaRPr lang="en-US" b="1" u="sng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Contestar</a:t>
            </a:r>
            <a:r>
              <a:rPr lang="en-US" dirty="0"/>
              <a:t>,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b="1" u="sng" dirty="0" err="1" smtClean="0"/>
              <a:t>contestaron</a:t>
            </a:r>
            <a:endParaRPr lang="en-US" b="1" u="sng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Contestar</a:t>
            </a:r>
            <a:r>
              <a:rPr lang="en-US" dirty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b="1" u="sng" dirty="0" err="1" smtClean="0"/>
              <a:t>contestó</a:t>
            </a:r>
            <a:endParaRPr lang="en-US" b="1" u="sng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Dibujar</a:t>
            </a:r>
            <a:r>
              <a:rPr lang="en-US" dirty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b="1" u="sng" dirty="0" err="1" smtClean="0"/>
              <a:t>dibujó</a:t>
            </a:r>
            <a:endParaRPr lang="en-US" b="1" u="sng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Enseñar</a:t>
            </a:r>
            <a:r>
              <a:rPr lang="en-US" dirty="0"/>
              <a:t>,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b="1" u="sng" dirty="0" err="1" smtClean="0"/>
              <a:t>enseñaron</a:t>
            </a:r>
            <a:endParaRPr lang="en-US" b="1" u="sng" dirty="0"/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184640" y="2031025"/>
            <a:ext cx="298938" cy="316524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596" y="358963"/>
            <a:ext cx="78867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Estudiar</a:t>
            </a:r>
            <a:r>
              <a:rPr lang="en-US" dirty="0"/>
              <a:t>, </a:t>
            </a:r>
            <a:r>
              <a:rPr lang="en-US" dirty="0" err="1"/>
              <a:t>tú</a:t>
            </a:r>
            <a:r>
              <a:rPr lang="en-US" dirty="0"/>
              <a:t>______________________</a:t>
            </a:r>
          </a:p>
          <a:p>
            <a:pPr marL="0" lvl="0" indent="0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Llegar</a:t>
            </a:r>
            <a:r>
              <a:rPr lang="en-US" dirty="0"/>
              <a:t>, </a:t>
            </a:r>
            <a:r>
              <a:rPr lang="en-US" dirty="0" err="1"/>
              <a:t>nosotros</a:t>
            </a:r>
            <a:r>
              <a:rPr lang="en-US" dirty="0"/>
              <a:t>______________________</a:t>
            </a:r>
          </a:p>
          <a:p>
            <a:pPr marL="0" lvl="0" indent="0">
              <a:buNone/>
            </a:pPr>
            <a:r>
              <a:rPr lang="en-US" dirty="0" smtClean="0"/>
              <a:t>11. </a:t>
            </a:r>
            <a:r>
              <a:rPr lang="en-US" dirty="0" err="1" smtClean="0"/>
              <a:t>Necesitar</a:t>
            </a:r>
            <a:r>
              <a:rPr lang="en-US" dirty="0"/>
              <a:t>, </a:t>
            </a:r>
            <a:r>
              <a:rPr lang="en-US" dirty="0" err="1"/>
              <a:t>yo</a:t>
            </a:r>
            <a:r>
              <a:rPr lang="en-US" dirty="0"/>
              <a:t>______________________</a:t>
            </a:r>
          </a:p>
          <a:p>
            <a:pPr marL="0" lvl="0" indent="0">
              <a:buNone/>
            </a:pPr>
            <a:r>
              <a:rPr lang="en-US" dirty="0" smtClean="0"/>
              <a:t>12. </a:t>
            </a:r>
            <a:r>
              <a:rPr lang="en-US" dirty="0" err="1" smtClean="0"/>
              <a:t>Practicar</a:t>
            </a:r>
            <a:r>
              <a:rPr lang="en-US" dirty="0"/>
              <a:t>, </a:t>
            </a:r>
            <a:r>
              <a:rPr lang="en-US" dirty="0" err="1"/>
              <a:t>ellos</a:t>
            </a:r>
            <a:r>
              <a:rPr lang="en-US" dirty="0"/>
              <a:t>______________________</a:t>
            </a:r>
          </a:p>
          <a:p>
            <a:pPr marL="0" lvl="0" indent="0">
              <a:buNone/>
            </a:pPr>
            <a:r>
              <a:rPr lang="en-US" dirty="0" smtClean="0"/>
              <a:t>13. </a:t>
            </a:r>
            <a:r>
              <a:rPr lang="en-US" dirty="0" err="1" smtClean="0"/>
              <a:t>Practicar</a:t>
            </a:r>
            <a:r>
              <a:rPr lang="en-US" dirty="0"/>
              <a:t>, </a:t>
            </a:r>
            <a:r>
              <a:rPr lang="en-US" dirty="0" err="1"/>
              <a:t>tú</a:t>
            </a:r>
            <a:r>
              <a:rPr lang="en-US" dirty="0"/>
              <a:t>______________________</a:t>
            </a:r>
          </a:p>
          <a:p>
            <a:pPr marL="0" lvl="0" indent="0">
              <a:buNone/>
            </a:pPr>
            <a:r>
              <a:rPr lang="en-US" dirty="0" smtClean="0"/>
              <a:t>14. </a:t>
            </a:r>
            <a:r>
              <a:rPr lang="en-US" dirty="0" err="1" smtClean="0"/>
              <a:t>Llevar</a:t>
            </a:r>
            <a:r>
              <a:rPr lang="en-US" dirty="0"/>
              <a:t>, </a:t>
            </a:r>
            <a:r>
              <a:rPr lang="en-US" dirty="0" err="1"/>
              <a:t>nosotros</a:t>
            </a:r>
            <a:r>
              <a:rPr lang="en-US" dirty="0"/>
              <a:t>______________________</a:t>
            </a:r>
          </a:p>
          <a:p>
            <a:pPr marL="0" lvl="0" indent="0">
              <a:buNone/>
            </a:pPr>
            <a:r>
              <a:rPr lang="en-US" dirty="0" smtClean="0"/>
              <a:t>15. </a:t>
            </a:r>
            <a:r>
              <a:rPr lang="en-US" dirty="0" err="1" smtClean="0"/>
              <a:t>Llevar</a:t>
            </a:r>
            <a:r>
              <a:rPr lang="en-US" dirty="0"/>
              <a:t>, </a:t>
            </a:r>
            <a:r>
              <a:rPr lang="en-US" dirty="0" err="1"/>
              <a:t>tú</a:t>
            </a:r>
            <a:r>
              <a:rPr lang="en-US" dirty="0"/>
              <a:t>______________________</a:t>
            </a:r>
          </a:p>
          <a:p>
            <a:pPr marL="0" lvl="0" indent="0">
              <a:buNone/>
            </a:pPr>
            <a:r>
              <a:rPr lang="en-US" dirty="0" smtClean="0"/>
              <a:t>16. </a:t>
            </a:r>
            <a:r>
              <a:rPr lang="en-US" dirty="0" err="1" smtClean="0"/>
              <a:t>Preguntar</a:t>
            </a:r>
            <a:r>
              <a:rPr lang="en-US" dirty="0"/>
              <a:t>, </a:t>
            </a:r>
            <a:r>
              <a:rPr lang="en-US" dirty="0" err="1"/>
              <a:t>ellos</a:t>
            </a:r>
            <a:r>
              <a:rPr lang="en-US" dirty="0"/>
              <a:t>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317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596" y="358963"/>
            <a:ext cx="78867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Estudiar</a:t>
            </a:r>
            <a:r>
              <a:rPr lang="en-US" dirty="0"/>
              <a:t>,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u="sng" dirty="0" err="1" smtClean="0"/>
              <a:t>estudiaste</a:t>
            </a:r>
            <a:endParaRPr lang="en-US" b="1" u="sng" dirty="0"/>
          </a:p>
          <a:p>
            <a:pPr marL="0" lvl="0" indent="0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Llegar</a:t>
            </a:r>
            <a:r>
              <a:rPr lang="en-US" dirty="0"/>
              <a:t>,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u="sng" dirty="0" err="1" smtClean="0"/>
              <a:t>llegamos</a:t>
            </a:r>
            <a:r>
              <a:rPr lang="en-US" b="1" u="sng" dirty="0" smtClean="0"/>
              <a:t> , </a:t>
            </a:r>
            <a:r>
              <a:rPr lang="en-US" b="1" u="sng" dirty="0" err="1" smtClean="0"/>
              <a:t>llegué</a:t>
            </a:r>
            <a:r>
              <a:rPr lang="en-US" b="1" u="sng" dirty="0" smtClean="0"/>
              <a:t> </a:t>
            </a:r>
          </a:p>
          <a:p>
            <a:pPr marL="0" lvl="0" indent="0">
              <a:buNone/>
            </a:pPr>
            <a:r>
              <a:rPr lang="en-US" dirty="0" smtClean="0"/>
              <a:t>11</a:t>
            </a:r>
            <a:r>
              <a:rPr lang="en-US" dirty="0" smtClean="0"/>
              <a:t>. </a:t>
            </a:r>
            <a:r>
              <a:rPr lang="en-US" dirty="0" err="1" smtClean="0"/>
              <a:t>Necesitar</a:t>
            </a:r>
            <a:r>
              <a:rPr lang="en-US" dirty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/>
              <a:t>necesit</a:t>
            </a:r>
            <a:r>
              <a:rPr lang="en-US" b="1" u="sng" dirty="0" err="1"/>
              <a:t>é</a:t>
            </a:r>
            <a:endParaRPr lang="en-US" b="1" u="sng" dirty="0"/>
          </a:p>
          <a:p>
            <a:pPr marL="0" lvl="0" indent="0">
              <a:buNone/>
            </a:pPr>
            <a:r>
              <a:rPr lang="en-US" dirty="0" smtClean="0"/>
              <a:t>12. </a:t>
            </a:r>
            <a:r>
              <a:rPr lang="en-US" dirty="0" err="1" smtClean="0"/>
              <a:t>Practicar</a:t>
            </a:r>
            <a:r>
              <a:rPr lang="en-US" dirty="0"/>
              <a:t>,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b="1" u="sng" dirty="0" err="1" smtClean="0"/>
              <a:t>practicaron</a:t>
            </a:r>
            <a:r>
              <a:rPr lang="en-US" b="1" u="sng" dirty="0" smtClean="0"/>
              <a:t>,  </a:t>
            </a:r>
            <a:r>
              <a:rPr lang="en-US" b="1" u="sng" smtClean="0"/>
              <a:t>practiqué</a:t>
            </a:r>
            <a:endParaRPr lang="en-US" b="1" u="sng" dirty="0"/>
          </a:p>
          <a:p>
            <a:pPr marL="0" lvl="0" indent="0">
              <a:buNone/>
            </a:pPr>
            <a:r>
              <a:rPr lang="en-US" dirty="0" smtClean="0"/>
              <a:t>13. </a:t>
            </a:r>
            <a:r>
              <a:rPr lang="en-US" dirty="0" err="1" smtClean="0"/>
              <a:t>Practicar</a:t>
            </a:r>
            <a:r>
              <a:rPr lang="en-US" dirty="0"/>
              <a:t>,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u="sng" dirty="0" err="1" smtClean="0"/>
              <a:t>practicaste</a:t>
            </a:r>
            <a:endParaRPr lang="en-US" b="1" u="sng" dirty="0"/>
          </a:p>
          <a:p>
            <a:pPr marL="0" lvl="0" indent="0">
              <a:buNone/>
            </a:pPr>
            <a:r>
              <a:rPr lang="en-US" dirty="0" smtClean="0"/>
              <a:t>14. </a:t>
            </a:r>
            <a:r>
              <a:rPr lang="en-US" dirty="0" err="1" smtClean="0"/>
              <a:t>Llevar</a:t>
            </a:r>
            <a:r>
              <a:rPr lang="en-US" dirty="0"/>
              <a:t>,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u="sng" dirty="0" err="1" smtClean="0"/>
              <a:t>llevamos</a:t>
            </a:r>
            <a:endParaRPr lang="en-US" b="1" u="sng" dirty="0"/>
          </a:p>
          <a:p>
            <a:pPr marL="0" lvl="0" indent="0">
              <a:buNone/>
            </a:pPr>
            <a:r>
              <a:rPr lang="en-US" dirty="0" smtClean="0"/>
              <a:t>15. </a:t>
            </a:r>
            <a:r>
              <a:rPr lang="en-US" dirty="0" err="1" smtClean="0"/>
              <a:t>Llevar</a:t>
            </a:r>
            <a:r>
              <a:rPr lang="en-US" dirty="0"/>
              <a:t>,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u="sng" dirty="0" err="1" smtClean="0"/>
              <a:t>llevaste</a:t>
            </a:r>
            <a:endParaRPr lang="en-US" b="1" u="sng" dirty="0"/>
          </a:p>
          <a:p>
            <a:pPr marL="0" lvl="0" indent="0">
              <a:buNone/>
            </a:pPr>
            <a:r>
              <a:rPr lang="en-US" dirty="0" smtClean="0"/>
              <a:t>16. </a:t>
            </a:r>
            <a:r>
              <a:rPr lang="en-US" dirty="0" err="1" smtClean="0"/>
              <a:t>Preguntar</a:t>
            </a:r>
            <a:r>
              <a:rPr lang="en-US" dirty="0"/>
              <a:t>,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b="1" u="sng" dirty="0" err="1" smtClean="0"/>
              <a:t>preguntaron</a:t>
            </a:r>
            <a:endParaRPr lang="en-US" b="1" u="sng" dirty="0"/>
          </a:p>
        </p:txBody>
      </p:sp>
      <p:sp>
        <p:nvSpPr>
          <p:cNvPr id="4" name="5-Point Star 3"/>
          <p:cNvSpPr/>
          <p:nvPr/>
        </p:nvSpPr>
        <p:spPr>
          <a:xfrm>
            <a:off x="184640" y="861648"/>
            <a:ext cx="298938" cy="316524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84640" y="1934309"/>
            <a:ext cx="298938" cy="316524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636</TotalTime>
  <Words>1006</Words>
  <Application>Microsoft Office PowerPoint</Application>
  <PresentationFormat>On-screen Show (4:3)</PresentationFormat>
  <Paragraphs>227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Office Theme</vt:lpstr>
      <vt:lpstr>Gramática El pretérito de los verbos regulares  –AR </vt:lpstr>
      <vt:lpstr>Preterite endings for regular  –AR verbs: </vt:lpstr>
      <vt:lpstr>CAMINAR: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Escribe en español.  Remember, when there is a “did,” the question needs the past tense of the verb.) </vt:lpstr>
      <vt:lpstr> Escribe en español.  Remember, when there is a “did,” the question needs the past tense of the verb.) </vt:lpstr>
      <vt:lpstr>PowerPoint Presentation</vt:lpstr>
      <vt:lpstr>PowerPoint Presentation</vt:lpstr>
      <vt:lpstr>PowerPoint Presentation</vt:lpstr>
      <vt:lpstr>-Car, -Gar, -Zar en el pretérito </vt:lpstr>
      <vt:lpstr>PowerPoint Presentation</vt:lpstr>
      <vt:lpstr>PowerPoint Presentation</vt:lpstr>
      <vt:lpstr>PowerPoint Presentation</vt:lpstr>
      <vt:lpstr>Los verbos irregulares en el pretérito </vt:lpstr>
      <vt:lpstr>Regular –ER and –IR verbs get the same endings in the preterite! </vt:lpstr>
      <vt:lpstr>Ir      Ser</vt:lpstr>
      <vt:lpstr>COMER    VIVIR</vt:lpstr>
      <vt:lpstr>PowerPoint Presentation</vt:lpstr>
      <vt:lpstr>PowerPoint Presentation</vt:lpstr>
      <vt:lpstr>PowerPoint Presentation</vt:lpstr>
      <vt:lpstr>PowerPoint Presentation</vt:lpstr>
      <vt:lpstr>These verbs get “Y” in several forms of the preterite! </vt:lpstr>
      <vt:lpstr>PowerPoint Presentation</vt:lpstr>
      <vt:lpstr>HACER</vt:lpstr>
      <vt:lpstr>Ver    and     Dar      (they are similar) </vt:lpstr>
      <vt:lpstr>PowerPoint Presentation</vt:lpstr>
    </vt:vector>
  </TitlesOfParts>
  <Company>CRSD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Gramática El pretérito de los verbos regulares  –AR</dc:title>
  <dc:creator>Mentzel, Erica</dc:creator>
  <cp:lastModifiedBy>Mentzel, Erica    LHS - Staff</cp:lastModifiedBy>
  <cp:revision>33</cp:revision>
  <dcterms:created xsi:type="dcterms:W3CDTF">2014-10-15T16:50:35Z</dcterms:created>
  <dcterms:modified xsi:type="dcterms:W3CDTF">2017-05-01T21:13:15Z</dcterms:modified>
</cp:coreProperties>
</file>