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8" r:id="rId12"/>
    <p:sldId id="267" r:id="rId13"/>
    <p:sldId id="268" r:id="rId14"/>
    <p:sldId id="270" r:id="rId15"/>
    <p:sldId id="274" r:id="rId16"/>
    <p:sldId id="271" r:id="rId17"/>
    <p:sldId id="272" r:id="rId18"/>
    <p:sldId id="273" r:id="rId19"/>
    <p:sldId id="277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368C-2035-41D4-9485-F38E3AAF4A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35E3-F41F-498D-81B0-5C894639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4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368C-2035-41D4-9485-F38E3AAF4A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35E3-F41F-498D-81B0-5C894639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2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368C-2035-41D4-9485-F38E3AAF4A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35E3-F41F-498D-81B0-5C894639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368C-2035-41D4-9485-F38E3AAF4A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35E3-F41F-498D-81B0-5C894639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3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368C-2035-41D4-9485-F38E3AAF4A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35E3-F41F-498D-81B0-5C894639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5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368C-2035-41D4-9485-F38E3AAF4A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35E3-F41F-498D-81B0-5C894639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0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368C-2035-41D4-9485-F38E3AAF4A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35E3-F41F-498D-81B0-5C894639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7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368C-2035-41D4-9485-F38E3AAF4A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35E3-F41F-498D-81B0-5C894639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4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368C-2035-41D4-9485-F38E3AAF4A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35E3-F41F-498D-81B0-5C894639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1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368C-2035-41D4-9485-F38E3AAF4A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35E3-F41F-498D-81B0-5C894639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2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368C-2035-41D4-9485-F38E3AAF4A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35E3-F41F-498D-81B0-5C894639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1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F368C-2035-41D4-9485-F38E3AAF4A9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035E3-F41F-498D-81B0-5C894639B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4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condicional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0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AR" dirty="0"/>
              <a:t>Escribe la forma del verbo usando la condicional.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AR" dirty="0"/>
              <a:t>Yo ____________________(ir) a las montañas.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AR" dirty="0"/>
              <a:t>Ella ______________________ (poder) esquiar en el agua.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AR" dirty="0"/>
              <a:t>¿ _________________________(poder) tú pasarme una servilleta?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AR" dirty="0"/>
              <a:t>Me _______________________ (llevar) bien con tu hermana.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AR" dirty="0"/>
              <a:t>No me _______________________(gustar) ver esta película.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27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AR" dirty="0"/>
              <a:t>Escribe la forma del verbo usando la condicional.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AR" dirty="0"/>
              <a:t>Yo</a:t>
            </a:r>
            <a:r>
              <a:rPr lang="es-AR" u="sng" dirty="0"/>
              <a:t> </a:t>
            </a:r>
            <a:r>
              <a:rPr lang="es-AR" u="sng" dirty="0" smtClean="0"/>
              <a:t>iría </a:t>
            </a:r>
            <a:r>
              <a:rPr lang="es-AR" dirty="0" smtClean="0"/>
              <a:t>(ir</a:t>
            </a:r>
            <a:r>
              <a:rPr lang="es-AR" dirty="0"/>
              <a:t>) a las montañas.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AR" dirty="0"/>
              <a:t>Ella </a:t>
            </a:r>
            <a:r>
              <a:rPr lang="es-AR" u="sng" dirty="0" smtClean="0"/>
              <a:t>podría </a:t>
            </a:r>
            <a:r>
              <a:rPr lang="es-AR" dirty="0" smtClean="0"/>
              <a:t>(poder</a:t>
            </a:r>
            <a:r>
              <a:rPr lang="es-AR" dirty="0"/>
              <a:t>) esquiar en el agua.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AR" dirty="0"/>
              <a:t>¿ </a:t>
            </a:r>
            <a:r>
              <a:rPr lang="es-AR" u="sng" dirty="0" smtClean="0"/>
              <a:t>Podrías</a:t>
            </a:r>
            <a:r>
              <a:rPr lang="es-AR" dirty="0" smtClean="0"/>
              <a:t> (poder</a:t>
            </a:r>
            <a:r>
              <a:rPr lang="es-AR" dirty="0"/>
              <a:t>) tú pasarme una servilleta?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AR" dirty="0"/>
              <a:t>Me </a:t>
            </a:r>
            <a:r>
              <a:rPr lang="es-AR" u="sng" dirty="0" smtClean="0"/>
              <a:t>llevaría</a:t>
            </a:r>
            <a:r>
              <a:rPr lang="es-AR" dirty="0" smtClean="0"/>
              <a:t> (llevar</a:t>
            </a:r>
            <a:r>
              <a:rPr lang="es-AR" dirty="0"/>
              <a:t>) bien con tu hermana.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AR" dirty="0"/>
              <a:t>No me </a:t>
            </a:r>
            <a:r>
              <a:rPr lang="es-AR" u="sng" dirty="0" smtClean="0"/>
              <a:t>gustaría </a:t>
            </a:r>
            <a:r>
              <a:rPr lang="es-AR" dirty="0" smtClean="0"/>
              <a:t>(gustar</a:t>
            </a:r>
            <a:r>
              <a:rPr lang="es-AR" dirty="0"/>
              <a:t>) ver esta película.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41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534400" cy="6019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Traduce:</a:t>
            </a:r>
          </a:p>
          <a:p>
            <a:pPr marL="0" indent="0">
              <a:buNone/>
            </a:pPr>
            <a:r>
              <a:rPr lang="es-AR" dirty="0"/>
              <a:t>Traduce al español: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 would dine with you tomorrow but I can’t </a:t>
            </a:r>
            <a:r>
              <a:rPr lang="en-US" dirty="0" smtClean="0"/>
              <a:t>today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r>
              <a:rPr lang="en-US" dirty="0" smtClean="0"/>
              <a:t>__</a:t>
            </a:r>
            <a:r>
              <a:rPr lang="en-US" u="sng" dirty="0" err="1" smtClean="0"/>
              <a:t>Cenaría</a:t>
            </a:r>
            <a:r>
              <a:rPr lang="en-US" u="sng" dirty="0" smtClean="0"/>
              <a:t> </a:t>
            </a:r>
            <a:r>
              <a:rPr lang="en-US" u="sng" dirty="0" err="1" smtClean="0"/>
              <a:t>contigo</a:t>
            </a:r>
            <a:r>
              <a:rPr lang="en-US" u="sng" dirty="0" smtClean="0"/>
              <a:t> </a:t>
            </a:r>
            <a:r>
              <a:rPr lang="en-US" u="sng" dirty="0" err="1" smtClean="0"/>
              <a:t>mañana</a:t>
            </a:r>
            <a:r>
              <a:rPr lang="en-US" u="sng" dirty="0" smtClean="0"/>
              <a:t> </a:t>
            </a:r>
            <a:r>
              <a:rPr lang="en-US" u="sng" dirty="0" err="1" smtClean="0"/>
              <a:t>pero</a:t>
            </a:r>
            <a:r>
              <a:rPr lang="en-US" u="sng" dirty="0" smtClean="0"/>
              <a:t> no </a:t>
            </a:r>
            <a:r>
              <a:rPr lang="en-US" u="sng" dirty="0" err="1" smtClean="0"/>
              <a:t>puedo</a:t>
            </a:r>
            <a:r>
              <a:rPr lang="en-US" u="sng" dirty="0" smtClean="0"/>
              <a:t> hoy / hoy no </a:t>
            </a:r>
            <a:r>
              <a:rPr lang="en-US" u="sng" dirty="0" err="1" smtClean="0"/>
              <a:t>puedo</a:t>
            </a:r>
            <a:r>
              <a:rPr lang="en-US" dirty="0" smtClean="0"/>
              <a:t>__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2.Would </a:t>
            </a:r>
            <a:r>
              <a:rPr lang="en-US" dirty="0"/>
              <a:t>you go out with him?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_</a:t>
            </a:r>
            <a:r>
              <a:rPr lang="en-US" u="sng" dirty="0" smtClean="0"/>
              <a:t>¿</a:t>
            </a:r>
            <a:r>
              <a:rPr lang="en-US" u="sng" dirty="0" err="1" smtClean="0"/>
              <a:t>Saldr</a:t>
            </a:r>
            <a:r>
              <a:rPr lang="en-US" u="sng" dirty="0" err="1"/>
              <a:t>í</a:t>
            </a:r>
            <a:r>
              <a:rPr lang="en-US" u="sng" dirty="0" err="1" smtClean="0"/>
              <a:t>as</a:t>
            </a:r>
            <a:r>
              <a:rPr lang="en-US" u="sng" dirty="0" smtClean="0"/>
              <a:t> con </a:t>
            </a:r>
            <a:r>
              <a:rPr lang="en-US" u="sng" dirty="0" err="1" smtClean="0"/>
              <a:t>él</a:t>
            </a:r>
            <a:r>
              <a:rPr lang="en-US" u="sng" dirty="0" smtClean="0"/>
              <a:t>?</a:t>
            </a:r>
            <a:r>
              <a:rPr lang="en-US" dirty="0" smtClean="0"/>
              <a:t>______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3. I </a:t>
            </a:r>
            <a:r>
              <a:rPr lang="en-US" dirty="0"/>
              <a:t>would not tell that </a:t>
            </a:r>
            <a:r>
              <a:rPr lang="en-US" dirty="0" smtClean="0"/>
              <a:t>joke</a:t>
            </a:r>
            <a:r>
              <a:rPr lang="en-US" dirty="0" smtClean="0"/>
              <a:t>. </a:t>
            </a:r>
          </a:p>
          <a:p>
            <a:pPr marL="0" lvl="0" indent="0">
              <a:buNone/>
            </a:pPr>
            <a:r>
              <a:rPr lang="en-US" u="sng" dirty="0" smtClean="0"/>
              <a:t>No </a:t>
            </a:r>
            <a:r>
              <a:rPr lang="en-US" u="sng" dirty="0" err="1" smtClean="0"/>
              <a:t>contaría</a:t>
            </a:r>
            <a:r>
              <a:rPr lang="en-US" u="sng" dirty="0" smtClean="0"/>
              <a:t> </a:t>
            </a:r>
            <a:r>
              <a:rPr lang="en-US" u="sng" dirty="0" err="1" smtClean="0"/>
              <a:t>este</a:t>
            </a:r>
            <a:r>
              <a:rPr lang="en-US" u="sng" dirty="0" smtClean="0"/>
              <a:t> </a:t>
            </a:r>
            <a:r>
              <a:rPr lang="en-US" u="sng" dirty="0" err="1" smtClean="0"/>
              <a:t>chiste</a:t>
            </a:r>
            <a:r>
              <a:rPr lang="en-US" u="sng" dirty="0" smtClean="0"/>
              <a:t>.</a:t>
            </a:r>
            <a:endParaRPr lang="en-US" u="sng" dirty="0"/>
          </a:p>
          <a:p>
            <a:pPr marL="0" lvl="0" indent="0">
              <a:buNone/>
            </a:pPr>
            <a:r>
              <a:rPr lang="en-US" dirty="0" smtClean="0"/>
              <a:t>4. I </a:t>
            </a:r>
            <a:r>
              <a:rPr lang="en-US" dirty="0"/>
              <a:t>would love to have breakfast with you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r>
              <a:rPr lang="en-US" dirty="0" smtClean="0"/>
              <a:t> _</a:t>
            </a:r>
            <a:r>
              <a:rPr lang="en-US" u="sng" dirty="0" smtClean="0"/>
              <a:t>Me </a:t>
            </a:r>
            <a:r>
              <a:rPr lang="en-US" u="sng" dirty="0" err="1" smtClean="0"/>
              <a:t>encantaría</a:t>
            </a:r>
            <a:r>
              <a:rPr lang="en-US" u="sng" dirty="0" smtClean="0"/>
              <a:t> </a:t>
            </a:r>
            <a:r>
              <a:rPr lang="en-US" u="sng" dirty="0" err="1" smtClean="0"/>
              <a:t>desayunar</a:t>
            </a:r>
            <a:r>
              <a:rPr lang="en-US" u="sng" dirty="0" smtClean="0"/>
              <a:t> </a:t>
            </a:r>
            <a:r>
              <a:rPr lang="en-US" u="sng" dirty="0" err="1" smtClean="0"/>
              <a:t>contigo</a:t>
            </a:r>
            <a:r>
              <a:rPr lang="en-US" u="sng" dirty="0" smtClean="0"/>
              <a:t>.</a:t>
            </a:r>
            <a:r>
              <a:rPr lang="en-US" dirty="0" smtClean="0"/>
              <a:t>___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81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382000" cy="5592763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5.You </a:t>
            </a:r>
            <a:r>
              <a:rPr lang="en-US" dirty="0"/>
              <a:t>would hate getting up so early. __________________________________________________________________</a:t>
            </a:r>
          </a:p>
          <a:p>
            <a:pPr marL="0" lvl="0" indent="0">
              <a:buNone/>
            </a:pPr>
            <a:r>
              <a:rPr lang="en-US" dirty="0" smtClean="0"/>
              <a:t>6.We </a:t>
            </a:r>
            <a:r>
              <a:rPr lang="en-US" dirty="0"/>
              <a:t>would announce the winners, but we do not have the information. ____________________________________________________________________________________________________________________________________</a:t>
            </a:r>
          </a:p>
          <a:p>
            <a:pPr marL="0" lvl="0" indent="0">
              <a:buNone/>
            </a:pPr>
            <a:r>
              <a:rPr lang="en-US" dirty="0" smtClean="0"/>
              <a:t>7.What </a:t>
            </a:r>
            <a:r>
              <a:rPr lang="en-US" dirty="0"/>
              <a:t>would you do? __________________________________________________________________</a:t>
            </a:r>
          </a:p>
          <a:p>
            <a:pPr marL="0" lvl="0" indent="0">
              <a:buNone/>
            </a:pPr>
            <a:r>
              <a:rPr lang="en-US" dirty="0" smtClean="0"/>
              <a:t>8.Would </a:t>
            </a:r>
            <a:r>
              <a:rPr lang="en-US" dirty="0"/>
              <a:t>you live in a house or an apartment? __________________________________________________________________</a:t>
            </a:r>
          </a:p>
          <a:p>
            <a:pPr marL="0" lvl="0" indent="0">
              <a:buNone/>
            </a:pPr>
            <a:r>
              <a:rPr lang="en-US" dirty="0" smtClean="0"/>
              <a:t>9. She </a:t>
            </a:r>
            <a:r>
              <a:rPr lang="en-US" dirty="0"/>
              <a:t>would travel through the world! __________________________________________________________________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36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compañero</a:t>
            </a:r>
            <a:r>
              <a:rPr lang="en-US" dirty="0" smtClean="0"/>
              <a:t> de casa ideal: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¿Con 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b="1" i="1" u="sng" dirty="0" err="1" smtClean="0"/>
              <a:t>te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llevarías</a:t>
            </a:r>
            <a:r>
              <a:rPr lang="en-US" b="1" i="1" u="sng" dirty="0" smtClean="0"/>
              <a:t> </a:t>
            </a:r>
            <a:r>
              <a:rPr lang="en-US" dirty="0" err="1" smtClean="0"/>
              <a:t>mejor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sz="2000" dirty="0" smtClean="0"/>
              <a:t>(you would get along with)</a:t>
            </a:r>
          </a:p>
          <a:p>
            <a:pPr marL="0" indent="0">
              <a:buNone/>
            </a:pPr>
            <a:r>
              <a:rPr lang="en-US" dirty="0" smtClean="0"/>
              <a:t>What kind of verb is </a:t>
            </a:r>
            <a:r>
              <a:rPr lang="en-US" dirty="0" err="1" smtClean="0"/>
              <a:t>llevarse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Reflexive!</a:t>
            </a:r>
          </a:p>
          <a:p>
            <a:pPr marL="0" indent="0">
              <a:buNone/>
            </a:pPr>
            <a:r>
              <a:rPr lang="en-US" dirty="0" smtClean="0"/>
              <a:t>Make it match:</a:t>
            </a:r>
          </a:p>
          <a:p>
            <a:pPr marL="0" indent="0">
              <a:buNone/>
            </a:pPr>
            <a:r>
              <a:rPr lang="en-US" sz="2800" dirty="0" err="1" smtClean="0"/>
              <a:t>Yo</a:t>
            </a:r>
            <a:r>
              <a:rPr lang="en-US" sz="2800" dirty="0" smtClean="0"/>
              <a:t> me </a:t>
            </a:r>
            <a:r>
              <a:rPr lang="en-US" sz="2800" dirty="0" err="1" smtClean="0"/>
              <a:t>llevaría</a:t>
            </a:r>
            <a:r>
              <a:rPr lang="en-US" sz="2800" dirty="0" smtClean="0"/>
              <a:t> </a:t>
            </a:r>
            <a:r>
              <a:rPr lang="en-US" sz="2800" dirty="0" err="1" smtClean="0"/>
              <a:t>bien</a:t>
            </a:r>
            <a:r>
              <a:rPr lang="en-US" sz="2800" dirty="0" smtClean="0"/>
              <a:t> con ___  = I would get along well with __</a:t>
            </a:r>
          </a:p>
          <a:p>
            <a:pPr marL="0" indent="0">
              <a:buNone/>
            </a:pPr>
            <a:r>
              <a:rPr lang="en-US" sz="2600" dirty="0" err="1" smtClean="0"/>
              <a:t>Tú</a:t>
            </a:r>
            <a:r>
              <a:rPr lang="en-US" sz="2600" dirty="0" smtClean="0"/>
              <a:t> </a:t>
            </a:r>
            <a:r>
              <a:rPr lang="en-US" sz="2600" dirty="0" err="1" smtClean="0"/>
              <a:t>te</a:t>
            </a:r>
            <a:r>
              <a:rPr lang="en-US" sz="2600" dirty="0" smtClean="0"/>
              <a:t> </a:t>
            </a:r>
            <a:r>
              <a:rPr lang="en-US" sz="2600" dirty="0" err="1" smtClean="0"/>
              <a:t>llevarías</a:t>
            </a:r>
            <a:r>
              <a:rPr lang="en-US" sz="2600" dirty="0" smtClean="0"/>
              <a:t> mal con____ = You would get along badly with __</a:t>
            </a:r>
          </a:p>
          <a:p>
            <a:pPr marL="0" indent="0">
              <a:buNone/>
            </a:pPr>
            <a:r>
              <a:rPr lang="en-US" dirty="0" smtClean="0"/>
              <a:t>¡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llevaríamos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! = We would get along (well)!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47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opinión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persona, </a:t>
            </a:r>
            <a:r>
              <a:rPr lang="en-US" dirty="0" err="1" smtClean="0"/>
              <a:t>toma</a:t>
            </a:r>
            <a:r>
              <a:rPr lang="en-US" dirty="0" smtClean="0"/>
              <a:t> </a:t>
            </a:r>
            <a:r>
              <a:rPr lang="en-US" dirty="0" err="1" smtClean="0"/>
              <a:t>apuntes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razones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llevarías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llevarías</a:t>
            </a:r>
            <a:r>
              <a:rPr lang="en-US" dirty="0" smtClean="0"/>
              <a:t> mal con </a:t>
            </a:r>
            <a:r>
              <a:rPr lang="en-US" dirty="0" err="1" smtClean="0"/>
              <a:t>ellos</a:t>
            </a:r>
            <a:r>
              <a:rPr lang="en-US" dirty="0" smtClean="0"/>
              <a:t>. </a:t>
            </a:r>
            <a:r>
              <a:rPr lang="en-US" dirty="0" err="1" smtClean="0"/>
              <a:t>Incluye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n-US" dirty="0" err="1" smtClean="0"/>
              <a:t>específicas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Ejemplo</a:t>
            </a:r>
            <a:r>
              <a:rPr lang="en-US" dirty="0" smtClean="0"/>
              <a:t>: If I read about the person and she says,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Yo</a:t>
            </a:r>
            <a:r>
              <a:rPr lang="en-US" dirty="0" smtClean="0"/>
              <a:t> soy </a:t>
            </a:r>
            <a:r>
              <a:rPr lang="en-US" dirty="0" err="1" smtClean="0"/>
              <a:t>desordenada</a:t>
            </a:r>
            <a:r>
              <a:rPr lang="en-US" dirty="0" smtClean="0"/>
              <a:t>,”</a:t>
            </a:r>
          </a:p>
          <a:p>
            <a:pPr marL="0" indent="0">
              <a:buNone/>
            </a:pPr>
            <a:r>
              <a:rPr lang="en-US" dirty="0" smtClean="0"/>
              <a:t>I would write that down as a reason we would not get along well as roommates.</a:t>
            </a:r>
          </a:p>
          <a:p>
            <a:pPr marL="0" indent="0">
              <a:buNone/>
            </a:pPr>
            <a:r>
              <a:rPr lang="en-US" dirty="0" smtClean="0"/>
              <a:t>If she said “Soy </a:t>
            </a:r>
            <a:r>
              <a:rPr lang="en-US" dirty="0" err="1" smtClean="0"/>
              <a:t>adicta</a:t>
            </a:r>
            <a:r>
              <a:rPr lang="en-US" dirty="0" smtClean="0"/>
              <a:t> al chocolate,”</a:t>
            </a:r>
          </a:p>
          <a:p>
            <a:pPr marL="0" indent="0">
              <a:buNone/>
            </a:pP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llevaríamos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08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Compañer</a:t>
            </a:r>
            <a:r>
              <a:rPr lang="en-US" dirty="0" smtClean="0"/>
              <a:t>@ de </a:t>
            </a:r>
            <a:r>
              <a:rPr lang="en-US" dirty="0" err="1" smtClean="0"/>
              <a:t>cuarto</a:t>
            </a:r>
            <a:r>
              <a:rPr lang="en-US" dirty="0" smtClean="0"/>
              <a:t> </a:t>
            </a:r>
            <a:r>
              <a:rPr lang="en-US" dirty="0" err="1" smtClean="0"/>
              <a:t>futur</a:t>
            </a:r>
            <a:r>
              <a:rPr lang="en-US" dirty="0" smtClean="0"/>
              <a:t>@?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732954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496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Compañer</a:t>
            </a:r>
            <a:r>
              <a:rPr lang="en-US" dirty="0" smtClean="0"/>
              <a:t>@ de </a:t>
            </a:r>
            <a:r>
              <a:rPr lang="en-US" dirty="0" err="1" smtClean="0"/>
              <a:t>cuarto</a:t>
            </a:r>
            <a:r>
              <a:rPr lang="en-US" dirty="0" smtClean="0"/>
              <a:t> </a:t>
            </a:r>
            <a:r>
              <a:rPr lang="en-US" dirty="0" err="1" smtClean="0"/>
              <a:t>futur</a:t>
            </a:r>
            <a:r>
              <a:rPr lang="en-US" dirty="0" smtClean="0"/>
              <a:t>@?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00" y="1600200"/>
            <a:ext cx="7787701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21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Compañer</a:t>
            </a:r>
            <a:r>
              <a:rPr lang="en-US" dirty="0" smtClean="0"/>
              <a:t>@ de </a:t>
            </a:r>
            <a:r>
              <a:rPr lang="en-US" dirty="0" err="1" smtClean="0"/>
              <a:t>cuarto</a:t>
            </a:r>
            <a:r>
              <a:rPr lang="en-US" dirty="0" smtClean="0"/>
              <a:t> </a:t>
            </a:r>
            <a:r>
              <a:rPr lang="en-US" dirty="0" err="1" smtClean="0"/>
              <a:t>futur</a:t>
            </a:r>
            <a:r>
              <a:rPr lang="en-US" dirty="0" smtClean="0"/>
              <a:t>@?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349127" cy="4190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21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24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err="1"/>
              <a:t>The</a:t>
            </a:r>
            <a:r>
              <a:rPr lang="es-MX" b="1" dirty="0"/>
              <a:t> </a:t>
            </a:r>
            <a:r>
              <a:rPr lang="es-MX" b="1" dirty="0" err="1"/>
              <a:t>Conditional</a:t>
            </a:r>
            <a:r>
              <a:rPr lang="es-MX" b="1" dirty="0"/>
              <a:t> </a:t>
            </a:r>
            <a:r>
              <a:rPr lang="es-MX" b="1" dirty="0" smtClean="0"/>
              <a:t>Tense</a:t>
            </a:r>
            <a:endParaRPr lang="en-US" dirty="0"/>
          </a:p>
          <a:p>
            <a:pPr lvl="0"/>
            <a:r>
              <a:rPr lang="en-US" dirty="0"/>
              <a:t>Used to express </a:t>
            </a:r>
            <a:r>
              <a:rPr lang="en-US" b="1" dirty="0"/>
              <a:t>what “would” happen.</a:t>
            </a:r>
            <a:endParaRPr lang="en-US" dirty="0"/>
          </a:p>
          <a:p>
            <a:pPr lvl="0"/>
            <a:r>
              <a:rPr lang="en-US" dirty="0"/>
              <a:t>Used to make polite requests.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26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 un amigo, </a:t>
            </a:r>
            <a:r>
              <a:rPr lang="en-US" dirty="0" err="1" smtClean="0"/>
              <a:t>explica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harías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Con un </a:t>
            </a:r>
            <a:r>
              <a:rPr lang="en-US" dirty="0" err="1" smtClean="0"/>
              <a:t>millón</a:t>
            </a:r>
            <a:r>
              <a:rPr lang="en-US" dirty="0" smtClean="0"/>
              <a:t> de </a:t>
            </a:r>
            <a:r>
              <a:rPr lang="en-US" dirty="0" err="1" smtClean="0"/>
              <a:t>dolares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Con un </a:t>
            </a:r>
            <a:r>
              <a:rPr lang="en-US" dirty="0" err="1" smtClean="0"/>
              <a:t>año</a:t>
            </a:r>
            <a:r>
              <a:rPr lang="en-US" dirty="0" smtClean="0"/>
              <a:t> de </a:t>
            </a:r>
            <a:r>
              <a:rPr lang="en-US" dirty="0" err="1" smtClean="0"/>
              <a:t>vacaciones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Con 100%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examenes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novi</a:t>
            </a:r>
            <a:r>
              <a:rPr lang="en-US" dirty="0" smtClean="0"/>
              <a:t>@ dice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quiere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ves</a:t>
            </a:r>
            <a:r>
              <a:rPr lang="en-US" dirty="0" smtClean="0"/>
              <a:t> a </a:t>
            </a:r>
            <a:r>
              <a:rPr lang="en-US" dirty="0" err="1" smtClean="0"/>
              <a:t>alguien</a:t>
            </a:r>
            <a:r>
              <a:rPr lang="en-US" dirty="0" smtClean="0"/>
              <a:t> </a:t>
            </a:r>
            <a:r>
              <a:rPr lang="en-US" dirty="0" err="1" smtClean="0"/>
              <a:t>haciendo</a:t>
            </a:r>
            <a:r>
              <a:rPr lang="en-US" dirty="0" smtClean="0"/>
              <a:t> </a:t>
            </a:r>
            <a:r>
              <a:rPr lang="en-US" dirty="0" err="1" smtClean="0"/>
              <a:t>autostop</a:t>
            </a:r>
            <a:r>
              <a:rPr lang="en-US" dirty="0" smtClean="0"/>
              <a:t> (hitchhiking)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ves</a:t>
            </a:r>
            <a:r>
              <a:rPr lang="en-US" dirty="0" smtClean="0"/>
              <a:t> a </a:t>
            </a:r>
            <a:r>
              <a:rPr lang="en-US" dirty="0" err="1" smtClean="0"/>
              <a:t>una</a:t>
            </a:r>
            <a:r>
              <a:rPr lang="en-US" dirty="0"/>
              <a:t> </a:t>
            </a:r>
            <a:r>
              <a:rPr lang="en-US" dirty="0" smtClean="0"/>
              <a:t>persona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famosa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ves</a:t>
            </a:r>
            <a:r>
              <a:rPr lang="en-US" dirty="0" smtClean="0"/>
              <a:t> a </a:t>
            </a:r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ladrones</a:t>
            </a:r>
            <a:r>
              <a:rPr lang="en-US" dirty="0" smtClean="0"/>
              <a:t> (thieves) </a:t>
            </a:r>
            <a:r>
              <a:rPr lang="en-US" dirty="0" err="1" smtClean="0"/>
              <a:t>robando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tienda</a:t>
            </a:r>
            <a:r>
              <a:rPr lang="en-US" dirty="0" smtClean="0"/>
              <a:t> </a:t>
            </a:r>
            <a:r>
              <a:rPr lang="en-US" dirty="0" err="1" smtClean="0"/>
              <a:t>favorita</a:t>
            </a:r>
            <a:endParaRPr lang="en-US" smtClean="0"/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57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5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381000"/>
            <a:ext cx="8610600" cy="228600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The -AR, -ER, and –IR regular verbs take the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b="1" dirty="0" smtClean="0"/>
              <a:t>same </a:t>
            </a:r>
            <a:r>
              <a:rPr lang="en-US" sz="3100" b="1" dirty="0"/>
              <a:t>endings! </a:t>
            </a:r>
            <a:r>
              <a:rPr lang="en-US" sz="3100" dirty="0"/>
              <a:t>So in order to form the conditional tense,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you </a:t>
            </a:r>
            <a:r>
              <a:rPr lang="en-US" sz="3100" dirty="0"/>
              <a:t>take the</a:t>
            </a:r>
            <a:r>
              <a:rPr lang="en-US" sz="3100" b="1" dirty="0"/>
              <a:t> infinitive</a:t>
            </a:r>
            <a:r>
              <a:rPr lang="en-US" sz="3100" dirty="0"/>
              <a:t> and add the following endings</a:t>
            </a:r>
            <a:r>
              <a:rPr lang="en-US" sz="3100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371257"/>
              </p:ext>
            </p:extLst>
          </p:nvPr>
        </p:nvGraphicFramePr>
        <p:xfrm>
          <a:off x="228600" y="2514600"/>
          <a:ext cx="8382000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1000"/>
                <a:gridCol w="4191000"/>
              </a:tblGrid>
              <a:tr h="584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Yo</a:t>
                      </a:r>
                      <a:r>
                        <a:rPr lang="en-US" sz="1100" dirty="0">
                          <a:effectLst/>
                        </a:rPr>
                        <a:t>    </a:t>
                      </a:r>
                      <a:r>
                        <a:rPr lang="en-US" sz="2400" dirty="0">
                          <a:effectLst/>
                        </a:rPr>
                        <a:t>-</a:t>
                      </a:r>
                      <a:r>
                        <a:rPr lang="en-US" sz="2400" dirty="0" err="1">
                          <a:effectLst/>
                        </a:rPr>
                        <a:t>ía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79" marR="938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Nosotros  </a:t>
                      </a:r>
                      <a:r>
                        <a:rPr lang="en-US" sz="2400">
                          <a:effectLst/>
                        </a:rPr>
                        <a:t>-íamos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79" marR="93879" marT="0" marB="0"/>
                </a:tc>
              </a:tr>
              <a:tr h="584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Tú</a:t>
                      </a:r>
                      <a:r>
                        <a:rPr lang="en-US" sz="1100" dirty="0">
                          <a:effectLst/>
                        </a:rPr>
                        <a:t>     </a:t>
                      </a:r>
                      <a:r>
                        <a:rPr lang="en-US" sz="2400" dirty="0">
                          <a:effectLst/>
                        </a:rPr>
                        <a:t>-</a:t>
                      </a:r>
                      <a:r>
                        <a:rPr lang="en-US" sz="2400" dirty="0" err="1">
                          <a:effectLst/>
                        </a:rPr>
                        <a:t>ías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79" marR="938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  (-</a:t>
                      </a:r>
                      <a:r>
                        <a:rPr lang="en-US" sz="1800">
                          <a:effectLst/>
                        </a:rPr>
                        <a:t>íais</a:t>
                      </a:r>
                      <a:r>
                        <a:rPr lang="en-US" sz="1100">
                          <a:effectLst/>
                        </a:rPr>
                        <a:t>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79" marR="93879" marT="0" marB="0"/>
                </a:tc>
              </a:tr>
              <a:tr h="584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Él</a:t>
                      </a:r>
                      <a:r>
                        <a:rPr lang="en-US" sz="1100" dirty="0">
                          <a:effectLst/>
                        </a:rPr>
                        <a:t>, </a:t>
                      </a:r>
                      <a:r>
                        <a:rPr lang="en-US" sz="1100" dirty="0" err="1">
                          <a:effectLst/>
                        </a:rPr>
                        <a:t>ella</a:t>
                      </a:r>
                      <a:r>
                        <a:rPr lang="en-US" sz="1100" dirty="0">
                          <a:effectLst/>
                        </a:rPr>
                        <a:t>, </a:t>
                      </a:r>
                      <a:r>
                        <a:rPr lang="en-US" sz="1100" dirty="0" err="1">
                          <a:effectLst/>
                        </a:rPr>
                        <a:t>usted</a:t>
                      </a:r>
                      <a:r>
                        <a:rPr lang="en-US" sz="1100" dirty="0">
                          <a:effectLst/>
                        </a:rPr>
                        <a:t>    </a:t>
                      </a:r>
                      <a:r>
                        <a:rPr lang="en-US" sz="2400" dirty="0">
                          <a:effectLst/>
                        </a:rPr>
                        <a:t>-</a:t>
                      </a:r>
                      <a:r>
                        <a:rPr lang="en-US" sz="2400" dirty="0" err="1">
                          <a:effectLst/>
                        </a:rPr>
                        <a:t>ía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79" marR="938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Ellos</a:t>
                      </a:r>
                      <a:r>
                        <a:rPr lang="en-US" sz="1100" dirty="0">
                          <a:effectLst/>
                        </a:rPr>
                        <a:t>, </a:t>
                      </a:r>
                      <a:r>
                        <a:rPr lang="en-US" sz="1100" dirty="0" err="1">
                          <a:effectLst/>
                        </a:rPr>
                        <a:t>ellas</a:t>
                      </a:r>
                      <a:r>
                        <a:rPr lang="en-US" sz="1100" dirty="0">
                          <a:effectLst/>
                        </a:rPr>
                        <a:t>, </a:t>
                      </a:r>
                      <a:r>
                        <a:rPr lang="en-US" sz="1100" dirty="0" err="1">
                          <a:effectLst/>
                        </a:rPr>
                        <a:t>ustedes</a:t>
                      </a:r>
                      <a:r>
                        <a:rPr lang="en-US" sz="1100" dirty="0">
                          <a:effectLst/>
                        </a:rPr>
                        <a:t>     </a:t>
                      </a:r>
                      <a:r>
                        <a:rPr lang="en-US" sz="2400" dirty="0">
                          <a:effectLst/>
                        </a:rPr>
                        <a:t>-</a:t>
                      </a:r>
                      <a:r>
                        <a:rPr lang="en-US" sz="2400" dirty="0" err="1">
                          <a:effectLst/>
                        </a:rPr>
                        <a:t>ían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79" marR="938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92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HABLAR: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909443"/>
              </p:ext>
            </p:extLst>
          </p:nvPr>
        </p:nvGraphicFramePr>
        <p:xfrm>
          <a:off x="1371600" y="2362200"/>
          <a:ext cx="5943602" cy="35051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971801"/>
                <a:gridCol w="2971801"/>
              </a:tblGrid>
              <a:tr h="11498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Hablaría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 </a:t>
                      </a:r>
                      <a:r>
                        <a:rPr lang="en-US" sz="2800" dirty="0" err="1" smtClean="0">
                          <a:effectLst/>
                        </a:rPr>
                        <a:t>Hablaríamos</a:t>
                      </a:r>
                      <a:endParaRPr lang="en-US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54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en-US" sz="2800" dirty="0" err="1" smtClean="0">
                          <a:effectLst/>
                        </a:rPr>
                        <a:t>Hablarías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X  (-íais)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498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 </a:t>
                      </a:r>
                      <a:r>
                        <a:rPr lang="en-US" sz="2800" dirty="0" err="1" smtClean="0">
                          <a:effectLst/>
                        </a:rPr>
                        <a:t>Hablaría</a:t>
                      </a:r>
                      <a:endParaRPr lang="en-US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 </a:t>
                      </a:r>
                      <a:r>
                        <a:rPr lang="en-US" sz="2800" dirty="0" err="1" smtClean="0">
                          <a:effectLst/>
                        </a:rPr>
                        <a:t>Hablarían</a:t>
                      </a:r>
                      <a:endParaRPr lang="en-US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8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 would go tomorrow. =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dirty="0" err="1"/>
              <a:t>iría</a:t>
            </a:r>
            <a:r>
              <a:rPr lang="en-US" dirty="0"/>
              <a:t> </a:t>
            </a:r>
            <a:r>
              <a:rPr lang="en-US" dirty="0" err="1"/>
              <a:t>mañana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dirty="0" smtClean="0"/>
              <a:t>1.Carlos </a:t>
            </a:r>
            <a:r>
              <a:rPr lang="en-US" dirty="0"/>
              <a:t>would take out the trash. = </a:t>
            </a:r>
            <a:r>
              <a:rPr lang="en-US" dirty="0" smtClean="0"/>
              <a:t>________________________________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2.We </a:t>
            </a:r>
            <a:r>
              <a:rPr lang="en-US" dirty="0"/>
              <a:t>would be comfortable on the beach! = </a:t>
            </a:r>
            <a:r>
              <a:rPr lang="en-US" dirty="0" smtClean="0"/>
              <a:t>_________________________________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3.Would </a:t>
            </a:r>
            <a:r>
              <a:rPr lang="en-US" dirty="0"/>
              <a:t>you prefer to pay in cash (</a:t>
            </a:r>
            <a:r>
              <a:rPr lang="en-US" dirty="0" err="1"/>
              <a:t>efectivo</a:t>
            </a:r>
            <a:r>
              <a:rPr lang="en-US" dirty="0"/>
              <a:t>)? </a:t>
            </a:r>
            <a:r>
              <a:rPr lang="en-US" dirty="0" smtClean="0"/>
              <a:t>____________________________________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1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602608"/>
              </p:ext>
            </p:extLst>
          </p:nvPr>
        </p:nvGraphicFramePr>
        <p:xfrm>
          <a:off x="914400" y="1676398"/>
          <a:ext cx="6934200" cy="46851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311400"/>
                <a:gridCol w="2311400"/>
                <a:gridCol w="2311400"/>
              </a:tblGrid>
              <a:tr h="4789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Verb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Dropped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Conditional Formation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4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Caber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Cabr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cabr</a:t>
                      </a:r>
                      <a:r>
                        <a:rPr lang="es-MX" sz="2400">
                          <a:effectLst/>
                        </a:rPr>
                        <a:t>ía, cabrías, etc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4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Haber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Habr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 habría, habrías, etc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4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Poder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Podr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  podría,   podrías, etc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4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Querer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Querr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 querría,  querrías, etc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4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Saber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Sabr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 sabría,  sabrías, </a:t>
                      </a:r>
                      <a:r>
                        <a:rPr lang="es-MX" sz="2400" dirty="0" err="1">
                          <a:effectLst/>
                        </a:rPr>
                        <a:t>etc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20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137318"/>
              </p:ext>
            </p:extLst>
          </p:nvPr>
        </p:nvGraphicFramePr>
        <p:xfrm>
          <a:off x="1524000" y="1981200"/>
          <a:ext cx="5623560" cy="37505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874520"/>
                <a:gridCol w="1874520"/>
                <a:gridCol w="187452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Verb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Dropped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Conditional Formation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Poner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Pondr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pondr</a:t>
                      </a:r>
                      <a:r>
                        <a:rPr lang="es-MX" sz="2000">
                          <a:effectLst/>
                        </a:rPr>
                        <a:t>ía, pondrías, etc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Salir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Saldr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 saldría, saldrías, etc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Tener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Tendr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 tendría,   tendrías, etc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Valer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Valdr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 valdría,  valdrías, etc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Venir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Vendr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 vendría,  vendrías, </a:t>
                      </a:r>
                      <a:r>
                        <a:rPr lang="es-MX" sz="2000" dirty="0" err="1">
                          <a:effectLst/>
                        </a:rPr>
                        <a:t>etc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63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625430"/>
              </p:ext>
            </p:extLst>
          </p:nvPr>
        </p:nvGraphicFramePr>
        <p:xfrm>
          <a:off x="1143000" y="2590800"/>
          <a:ext cx="6774180" cy="19208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258060"/>
                <a:gridCol w="2258060"/>
                <a:gridCol w="2258060"/>
              </a:tblGrid>
              <a:tr h="4979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Verb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Dropped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Conditional Formation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4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Decir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diría,  dirías, etc.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14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Hacer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Har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haría, harías, etc.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59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534400" cy="57451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* The compounds of the irregular verbs are also irregular: </a:t>
            </a:r>
          </a:p>
          <a:p>
            <a:pPr lvl="0"/>
            <a:r>
              <a:rPr lang="en-US" dirty="0" err="1"/>
              <a:t>contener</a:t>
            </a:r>
            <a:r>
              <a:rPr lang="en-US" dirty="0"/>
              <a:t> = </a:t>
            </a:r>
            <a:r>
              <a:rPr lang="en-US" dirty="0" err="1"/>
              <a:t>contendría</a:t>
            </a:r>
            <a:r>
              <a:rPr lang="en-US" dirty="0"/>
              <a:t> (I would contain, from “</a:t>
            </a:r>
            <a:r>
              <a:rPr lang="en-US" dirty="0" err="1"/>
              <a:t>tener</a:t>
            </a:r>
            <a:r>
              <a:rPr lang="en-US" dirty="0"/>
              <a:t>.”)</a:t>
            </a:r>
          </a:p>
          <a:p>
            <a:pPr lvl="0"/>
            <a:r>
              <a:rPr lang="en-US" dirty="0" err="1"/>
              <a:t>satisfacer</a:t>
            </a:r>
            <a:r>
              <a:rPr lang="en-US" dirty="0"/>
              <a:t> = </a:t>
            </a:r>
            <a:r>
              <a:rPr lang="en-US" dirty="0" err="1"/>
              <a:t>satisfarían</a:t>
            </a:r>
            <a:r>
              <a:rPr lang="en-US" dirty="0"/>
              <a:t> (They would satisfy, from “</a:t>
            </a:r>
            <a:r>
              <a:rPr lang="en-US" dirty="0" err="1"/>
              <a:t>hacer</a:t>
            </a:r>
            <a:r>
              <a:rPr lang="en-US" dirty="0" smtClean="0"/>
              <a:t>.”)</a:t>
            </a:r>
          </a:p>
          <a:p>
            <a:pPr marL="0" lvl="0" indent="0">
              <a:buNone/>
            </a:pPr>
            <a:endParaRPr lang="en-US" dirty="0" smtClean="0"/>
          </a:p>
          <a:p>
            <a:r>
              <a:rPr lang="en-US" b="1" dirty="0"/>
              <a:t>When making polite requests, you can use the conditional tense: </a:t>
            </a:r>
            <a:endParaRPr lang="en-US" dirty="0"/>
          </a:p>
          <a:p>
            <a:r>
              <a:rPr lang="es-MX" dirty="0"/>
              <a:t>¿Me podría traer un café? </a:t>
            </a:r>
            <a:r>
              <a:rPr lang="en-US" dirty="0"/>
              <a:t>= Would you please bring me a coffee, sir?  </a:t>
            </a:r>
          </a:p>
          <a:p>
            <a:r>
              <a:rPr lang="en-US" dirty="0"/>
              <a:t>¿Me </a:t>
            </a:r>
            <a:r>
              <a:rPr lang="en-US" dirty="0" err="1"/>
              <a:t>pasarías</a:t>
            </a:r>
            <a:r>
              <a:rPr lang="en-US" dirty="0"/>
              <a:t> </a:t>
            </a:r>
            <a:r>
              <a:rPr lang="en-US" dirty="0" err="1"/>
              <a:t>ese</a:t>
            </a:r>
            <a:r>
              <a:rPr lang="en-US" dirty="0"/>
              <a:t> </a:t>
            </a:r>
            <a:r>
              <a:rPr lang="en-US" dirty="0" err="1"/>
              <a:t>libro</a:t>
            </a:r>
            <a:r>
              <a:rPr lang="en-US" dirty="0"/>
              <a:t>?       =     Would you pass me that book?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u="sng" dirty="0"/>
              <a:t>ALSO:</a:t>
            </a:r>
            <a:endParaRPr lang="en-US" dirty="0"/>
          </a:p>
          <a:p>
            <a:r>
              <a:rPr lang="en-US" dirty="0"/>
              <a:t>I would love to go to the dance with you. </a:t>
            </a:r>
            <a:r>
              <a:rPr lang="es-MX" dirty="0"/>
              <a:t>= Me encantaría ir al baile contigo. </a:t>
            </a:r>
            <a:endParaRPr lang="en-US" dirty="0"/>
          </a:p>
          <a:p>
            <a:r>
              <a:rPr lang="es-MX" dirty="0"/>
              <a:t> </a:t>
            </a:r>
            <a:r>
              <a:rPr lang="es-MX" dirty="0" smtClean="0"/>
              <a:t>  </a:t>
            </a:r>
            <a:r>
              <a:rPr lang="en-US" dirty="0"/>
              <a:t>I would like to volunteer.       </a:t>
            </a:r>
            <a:r>
              <a:rPr lang="en-US" dirty="0" smtClean="0"/>
              <a:t>  </a:t>
            </a:r>
            <a:r>
              <a:rPr lang="es-MX" dirty="0"/>
              <a:t>= Me gustaría trabajar </a:t>
            </a:r>
            <a:r>
              <a:rPr lang="es-MX" dirty="0" smtClean="0"/>
              <a:t>como 							voluntario</a:t>
            </a:r>
            <a:r>
              <a:rPr lang="es-MX" dirty="0"/>
              <a:t>.</a:t>
            </a:r>
            <a:endParaRPr lang="en-US" dirty="0"/>
          </a:p>
          <a:p>
            <a:r>
              <a:rPr lang="en-US" dirty="0"/>
              <a:t>Juliana would </a:t>
            </a:r>
            <a:r>
              <a:rPr lang="en-US" dirty="0" smtClean="0"/>
              <a:t>like to see that movie.        </a:t>
            </a:r>
          </a:p>
          <a:p>
            <a:r>
              <a:rPr lang="es-MX" dirty="0" smtClean="0"/>
              <a:t>=</a:t>
            </a:r>
            <a:r>
              <a:rPr lang="es-MX" dirty="0"/>
              <a:t>A Juliana le </a:t>
            </a:r>
            <a:r>
              <a:rPr lang="es-MX" dirty="0" smtClean="0"/>
              <a:t>gustaría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película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6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739</Words>
  <Application>Microsoft Office PowerPoint</Application>
  <PresentationFormat>On-screen Show (4:3)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La condicional</vt:lpstr>
      <vt:lpstr>PowerPoint Presentation</vt:lpstr>
      <vt:lpstr>The -AR, -ER, and –IR regular verbs take the  same endings! So in order to form the conditional tense,  you take the infinitive and add the following endings: </vt:lpstr>
      <vt:lpstr>Let’s try HABLAR: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 compañero de casa ideal:</vt:lpstr>
      <vt:lpstr>Tu opinión:</vt:lpstr>
      <vt:lpstr>¿Compañer@ de cuarto futur@?</vt:lpstr>
      <vt:lpstr>¿Compañer@ de cuarto futur@?</vt:lpstr>
      <vt:lpstr>¿Compañer@ de cuarto futur@?</vt:lpstr>
      <vt:lpstr>PowerPoint Presentation</vt:lpstr>
      <vt:lpstr>Con un amigo, explica que harías…</vt:lpstr>
      <vt:lpstr>PowerPoint Presentation</vt:lpstr>
    </vt:vector>
  </TitlesOfParts>
  <Company>CRSD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condicional</dc:title>
  <dc:creator>Mentzel, Erica</dc:creator>
  <cp:lastModifiedBy>Mentzel, Erica    LHS - Staff</cp:lastModifiedBy>
  <cp:revision>26</cp:revision>
  <dcterms:created xsi:type="dcterms:W3CDTF">2012-12-05T14:25:00Z</dcterms:created>
  <dcterms:modified xsi:type="dcterms:W3CDTF">2017-03-03T22:34:47Z</dcterms:modified>
</cp:coreProperties>
</file>