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2" r:id="rId2"/>
    <p:sldId id="308" r:id="rId3"/>
    <p:sldId id="256" r:id="rId4"/>
    <p:sldId id="309" r:id="rId5"/>
    <p:sldId id="257" r:id="rId6"/>
    <p:sldId id="258" r:id="rId7"/>
    <p:sldId id="31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6" r:id="rId24"/>
    <p:sldId id="313" r:id="rId25"/>
    <p:sldId id="277" r:id="rId26"/>
    <p:sldId id="278" r:id="rId27"/>
    <p:sldId id="310" r:id="rId28"/>
    <p:sldId id="279" r:id="rId29"/>
    <p:sldId id="281" r:id="rId30"/>
    <p:sldId id="311" r:id="rId31"/>
    <p:sldId id="312" r:id="rId32"/>
    <p:sldId id="273" r:id="rId33"/>
    <p:sldId id="275" r:id="rId34"/>
    <p:sldId id="282" r:id="rId35"/>
    <p:sldId id="316" r:id="rId36"/>
    <p:sldId id="317" r:id="rId37"/>
    <p:sldId id="318" r:id="rId38"/>
    <p:sldId id="319" r:id="rId39"/>
    <p:sldId id="320" r:id="rId40"/>
    <p:sldId id="321" r:id="rId41"/>
    <p:sldId id="315" r:id="rId42"/>
    <p:sldId id="303" r:id="rId43"/>
    <p:sldId id="289" r:id="rId44"/>
    <p:sldId id="302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5" r:id="rId57"/>
    <p:sldId id="306" r:id="rId58"/>
    <p:sldId id="304" r:id="rId59"/>
    <p:sldId id="30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6" autoAdjust="0"/>
    <p:restoredTop sz="94660"/>
  </p:normalViewPr>
  <p:slideViewPr>
    <p:cSldViewPr>
      <p:cViewPr varScale="1">
        <p:scale>
          <a:sx n="103" d="100"/>
          <a:sy n="103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10072-D823-4BF4-9F4D-C803D3F18C9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DB64-94C5-4215-865D-C427C93C8D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6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2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5FA0-73F6-4AAB-A8E5-14DB4A0CADC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9FD5-0E32-42E4-B257-B24B725C8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Nombres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Vocabulario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smtClean="0"/>
              <a:t>Papel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/>
          </a:p>
        </p:txBody>
      </p:sp>
      <p:pic>
        <p:nvPicPr>
          <p:cNvPr id="6148" name="Picture 4" descr="C:\Documents and Settings\Allison\Local Settings\Temporary Internet Files\Content.IE5\E7X6TY7Q\MC9004399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324350" cy="52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6863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Descansar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0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Dibujar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564639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295400"/>
            <a:ext cx="39719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5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carta</a:t>
            </a:r>
            <a:br>
              <a:rPr lang="en-US" dirty="0" smtClean="0"/>
            </a:br>
            <a:r>
              <a:rPr lang="en-US" dirty="0" err="1"/>
              <a:t>E</a:t>
            </a:r>
            <a:r>
              <a:rPr lang="en-US" dirty="0" err="1" smtClean="0"/>
              <a:t>scribir</a:t>
            </a:r>
            <a:r>
              <a:rPr lang="en-US" dirty="0" smtClean="0"/>
              <a:t> un </a:t>
            </a:r>
            <a:r>
              <a:rPr lang="en-US" dirty="0" err="1" smtClean="0"/>
              <a:t>mensaje</a:t>
            </a:r>
            <a:r>
              <a:rPr lang="en-US" dirty="0" smtClean="0"/>
              <a:t> </a:t>
            </a:r>
            <a:r>
              <a:rPr lang="en-US" dirty="0" err="1" smtClean="0"/>
              <a:t>electrónico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C:\Documents and Settings\Allison\Local Settings\Temporary Internet Files\Content.IE5\E7X6TY7Q\MC9000885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4150005" cy="51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543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Visitar</a:t>
            </a:r>
            <a:r>
              <a:rPr lang="en-US" dirty="0" smtClean="0"/>
              <a:t> </a:t>
            </a:r>
            <a:r>
              <a:rPr lang="en-US" dirty="0" err="1" smtClean="0"/>
              <a:t>monumentos</a:t>
            </a:r>
            <a:endParaRPr lang="en-US" dirty="0"/>
          </a:p>
        </p:txBody>
      </p:sp>
      <p:pic>
        <p:nvPicPr>
          <p:cNvPr id="13314" name="Picture 2" descr="Image result for visit mon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Estudiar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086600" cy="47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9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 (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teléfono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581400" cy="50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0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(la </a:t>
            </a:r>
            <a:r>
              <a:rPr lang="en-US" dirty="0" err="1" smtClean="0"/>
              <a:t>tarea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4100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1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Jugar</a:t>
            </a:r>
            <a:r>
              <a:rPr lang="en-US" dirty="0" smtClean="0"/>
              <a:t> (al </a:t>
            </a:r>
            <a:r>
              <a:rPr lang="en-US" dirty="0" err="1" smtClean="0"/>
              <a:t>fútbol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/>
              <a:t>P</a:t>
            </a:r>
            <a:r>
              <a:rPr lang="en-US" dirty="0" err="1" smtClean="0"/>
              <a:t>racticar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5562600" cy="36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800600" cy="315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9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¡Las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(un </a:t>
            </a:r>
            <a:r>
              <a:rPr lang="en-US" dirty="0" err="1" smtClean="0"/>
              <a:t>libro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72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5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Mirar</a:t>
            </a:r>
            <a:r>
              <a:rPr lang="en-US" dirty="0" smtClean="0"/>
              <a:t> (la </a:t>
            </a:r>
            <a:r>
              <a:rPr lang="en-US" dirty="0" err="1" smtClean="0"/>
              <a:t>televisión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Ver</a:t>
            </a:r>
            <a:r>
              <a:rPr lang="en-US" dirty="0" smtClean="0"/>
              <a:t> (la </a:t>
            </a:r>
            <a:r>
              <a:rPr lang="en-US" dirty="0" err="1" smtClean="0"/>
              <a:t>televisión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23291"/>
            <a:ext cx="6096896" cy="52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2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Pasar</a:t>
            </a:r>
            <a:r>
              <a:rPr lang="en-US" dirty="0" smtClean="0"/>
              <a:t> un </a:t>
            </a:r>
            <a:r>
              <a:rPr lang="en-US" dirty="0" err="1" smtClean="0"/>
              <a:t>rato</a:t>
            </a:r>
            <a:r>
              <a:rPr lang="en-US" dirty="0" smtClean="0"/>
              <a:t> (con amigos)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239000" cy="46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r>
              <a:rPr lang="en-US" dirty="0" smtClean="0"/>
              <a:t> (</a:t>
            </a:r>
            <a:r>
              <a:rPr lang="en-US" dirty="0" err="1" smtClean="0"/>
              <a:t>deportes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1506" name="Picture 2" descr="C:\Documents and Settings\Allison\Local Settings\Temporary Internet Files\Content.IE5\EBXISRL2\MC900232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7" y="1676400"/>
            <a:ext cx="772859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sk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sk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Image result for 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3" y="2209800"/>
            <a:ext cx="4486997" cy="30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Preparar</a:t>
            </a:r>
            <a:r>
              <a:rPr lang="en-US" dirty="0" smtClean="0"/>
              <a:t> la comida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859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2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el </a:t>
            </a:r>
            <a:r>
              <a:rPr lang="en-US" dirty="0" err="1" smtClean="0"/>
              <a:t>periódico</a:t>
            </a:r>
            <a:endParaRPr lang="en-US" dirty="0"/>
          </a:p>
        </p:txBody>
      </p:sp>
      <p:pic>
        <p:nvPicPr>
          <p:cNvPr id="3074" name="Picture 2" descr="Image result for read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810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revista</a:t>
            </a:r>
            <a:endParaRPr lang="en-US" dirty="0"/>
          </a:p>
        </p:txBody>
      </p:sp>
      <p:pic>
        <p:nvPicPr>
          <p:cNvPr id="4098" name="Picture 2" descr="Image result for read a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películas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 el cine)</a:t>
            </a:r>
            <a:endParaRPr lang="en-US" dirty="0"/>
          </a:p>
        </p:txBody>
      </p:sp>
      <p:sp>
        <p:nvSpPr>
          <p:cNvPr id="3" name="AutoShape 2" descr="Image result for see mov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see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10854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Nadar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6163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089025"/>
          </a:xfrm>
        </p:spPr>
        <p:txBody>
          <a:bodyPr/>
          <a:lstStyle/>
          <a:p>
            <a:r>
              <a:rPr lang="en-US" dirty="0" err="1" smtClean="0"/>
              <a:t>Escalar</a:t>
            </a:r>
            <a:r>
              <a:rPr lang="en-US" dirty="0" smtClean="0"/>
              <a:t> </a:t>
            </a:r>
            <a:r>
              <a:rPr lang="en-US" dirty="0" err="1" smtClean="0"/>
              <a:t>montañas</a:t>
            </a:r>
            <a:endParaRPr lang="en-US" dirty="0"/>
          </a:p>
        </p:txBody>
      </p:sp>
      <p:pic>
        <p:nvPicPr>
          <p:cNvPr id="1028" name="Picture 4" descr="Image result for climb 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4675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Pasear</a:t>
            </a:r>
            <a:endParaRPr lang="en-US" dirty="0"/>
          </a:p>
        </p:txBody>
      </p:sp>
      <p:pic>
        <p:nvPicPr>
          <p:cNvPr id="6146" name="Picture 2" descr="Image result for st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0767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endParaRPr lang="en-US" dirty="0"/>
          </a:p>
        </p:txBody>
      </p:sp>
      <p:sp>
        <p:nvSpPr>
          <p:cNvPr id="3" name="AutoShape 2" descr="Image result for ride bik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ride bik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Image result for ride bi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47800"/>
            <a:ext cx="73152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piscina</a:t>
            </a:r>
            <a:r>
              <a:rPr lang="en-US" dirty="0" smtClean="0"/>
              <a:t> / la </a:t>
            </a:r>
            <a:r>
              <a:rPr lang="en-US" dirty="0" err="1" smtClean="0"/>
              <a:t>alberca</a:t>
            </a:r>
            <a:endParaRPr lang="en-US" dirty="0"/>
          </a:p>
        </p:txBody>
      </p:sp>
      <p:sp>
        <p:nvSpPr>
          <p:cNvPr id="3" name="AutoShape 2" descr="Image result for chu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hu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oo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Image result for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667500" cy="31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iglesia</a:t>
            </a:r>
            <a:endParaRPr lang="en-US" dirty="0"/>
          </a:p>
        </p:txBody>
      </p:sp>
      <p:pic>
        <p:nvPicPr>
          <p:cNvPr id="15364" name="Picture 4" descr="Image result for 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93574"/>
            <a:ext cx="4800600" cy="41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73" y="103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plaza</a:t>
            </a:r>
            <a:endParaRPr lang="en-US" dirty="0"/>
          </a:p>
        </p:txBody>
      </p:sp>
      <p:pic>
        <p:nvPicPr>
          <p:cNvPr id="16386" name="Picture 2" descr="Image result for el centro queret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34747" cy="53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86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>GUSTAR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Saying what someone likes</a:t>
            </a:r>
          </a:p>
        </p:txBody>
      </p:sp>
    </p:spTree>
    <p:extLst>
      <p:ext uri="{BB962C8B-B14F-4D97-AF65-F5344CB8AC3E}">
        <p14:creationId xmlns:p14="http://schemas.microsoft.com/office/powerpoint/2010/main" val="2189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GUSTAR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VERB is an ACTION WORD.</a:t>
            </a:r>
          </a:p>
          <a:p>
            <a:pPr eaLnBrk="1" hangingPunct="1"/>
            <a:r>
              <a:rPr lang="en-US" dirty="0" smtClean="0"/>
              <a:t>GUSTAR is used to say when something is pleasing to someone.</a:t>
            </a:r>
          </a:p>
          <a:p>
            <a:pPr eaLnBrk="1" hangingPunct="1"/>
            <a:r>
              <a:rPr lang="en-US" dirty="0" smtClean="0"/>
              <a:t>But to simplify this, we are going to say that GUSTAR = to like.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3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03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GUSTAR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02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 like = me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You like =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He/ she/ you (formal) likes = le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We like  = 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They/all of you like = les </a:t>
            </a:r>
            <a:r>
              <a:rPr lang="en-US" sz="3600" dirty="0" err="1" smtClean="0"/>
              <a:t>gusta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687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familiar?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382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/>
                <a:gridCol w="4191000"/>
              </a:tblGrid>
              <a:tr h="162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295400"/>
          <a:ext cx="8534400" cy="47548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15744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 </a:t>
                      </a:r>
                      <a:r>
                        <a:rPr lang="en-US" sz="2400" b="1" dirty="0" err="1" smtClean="0"/>
                        <a:t>gusta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(I like)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Nos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gusta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(We like, someone</a:t>
                      </a:r>
                      <a:r>
                        <a:rPr lang="en-US" sz="2400" b="1" baseline="0" dirty="0" smtClean="0"/>
                        <a:t> and I like)</a:t>
                      </a:r>
                      <a:endParaRPr lang="en-US" sz="2400" b="1" dirty="0"/>
                    </a:p>
                  </a:txBody>
                  <a:tcPr/>
                </a:tc>
              </a:tr>
              <a:tr h="15744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 </a:t>
                      </a:r>
                      <a:r>
                        <a:rPr lang="en-US" sz="2400" b="1" dirty="0" err="1" smtClean="0"/>
                        <a:t>gusta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(you like)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160595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gusta</a:t>
                      </a:r>
                      <a:endParaRPr lang="en-US" sz="2400" b="1" baseline="0" dirty="0" smtClean="0"/>
                    </a:p>
                    <a:p>
                      <a:r>
                        <a:rPr lang="en-US" sz="2400" b="1" baseline="0" dirty="0" smtClean="0"/>
                        <a:t>(he likes, she likes, you formal like)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Les </a:t>
                      </a:r>
                      <a:r>
                        <a:rPr lang="en-US" sz="2400" b="1" dirty="0" err="1" smtClean="0"/>
                        <a:t>gusta</a:t>
                      </a:r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(they</a:t>
                      </a:r>
                      <a:r>
                        <a:rPr lang="en-US" sz="2400" b="1" baseline="0" dirty="0" smtClean="0"/>
                        <a:t> masculine like, they feminine like, all of you like, someone and you like )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9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like an activity!</a:t>
            </a:r>
          </a:p>
          <a:p>
            <a:pPr eaLnBrk="1" hangingPunct="1"/>
            <a:r>
              <a:rPr lang="en-US" smtClean="0"/>
              <a:t>To say someone likes an activity, you use “gustar” with the INFINITIVE of the verb.</a:t>
            </a:r>
          </a:p>
          <a:p>
            <a:pPr eaLnBrk="1" hangingPunct="1"/>
            <a:r>
              <a:rPr lang="en-US" smtClean="0"/>
              <a:t>The INFINITIVE means </a:t>
            </a:r>
            <a:r>
              <a:rPr lang="en-US" u="sng" smtClean="0"/>
              <a:t>the basic form of a verb. </a:t>
            </a:r>
          </a:p>
          <a:p>
            <a:pPr eaLnBrk="1" hangingPunct="1"/>
            <a:r>
              <a:rPr lang="en-US" smtClean="0"/>
              <a:t>In English, the infinitives begin with “to.”</a:t>
            </a:r>
          </a:p>
          <a:p>
            <a:pPr eaLnBrk="1" hangingPunct="1"/>
            <a:r>
              <a:rPr lang="en-US" smtClean="0"/>
              <a:t>Examples: to run, to laugh, to listen.</a:t>
            </a:r>
          </a:p>
        </p:txBody>
      </p:sp>
    </p:spTree>
    <p:extLst>
      <p:ext uri="{BB962C8B-B14F-4D97-AF65-F5344CB8AC3E}">
        <p14:creationId xmlns:p14="http://schemas.microsoft.com/office/powerpoint/2010/main" val="42478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Bucear</a:t>
            </a:r>
            <a:endParaRPr lang="en-US" dirty="0"/>
          </a:p>
        </p:txBody>
      </p:sp>
      <p:sp>
        <p:nvSpPr>
          <p:cNvPr id="5" name="AutoShape 4" descr="Image result for scuba d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scuba d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4999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In Spanish, VERBS end with:</a:t>
            </a:r>
          </a:p>
          <a:p>
            <a:pPr eaLnBrk="1" hangingPunct="1"/>
            <a:r>
              <a:rPr lang="en-US" dirty="0" smtClean="0"/>
              <a:t>- AR,  - ER,   or – IR.</a:t>
            </a:r>
          </a:p>
          <a:p>
            <a:pPr eaLnBrk="1" hangingPunct="1"/>
            <a:r>
              <a:rPr lang="en-US" dirty="0" smtClean="0"/>
              <a:t>You already know some verbs that you can use with </a:t>
            </a:r>
            <a:r>
              <a:rPr lang="en-US" dirty="0" err="1" smtClean="0"/>
              <a:t>gustar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Ejemplos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Practice saying a few things you like to do.</a:t>
            </a:r>
          </a:p>
          <a:p>
            <a:pPr eaLnBrk="1" hangingPunct="1"/>
            <a:r>
              <a:rPr lang="en-US" dirty="0" smtClean="0"/>
              <a:t>Then,</a:t>
            </a:r>
            <a:r>
              <a:rPr lang="en-US" dirty="0"/>
              <a:t> </a:t>
            </a:r>
            <a:r>
              <a:rPr lang="en-US" dirty="0" smtClean="0"/>
              <a:t>ask your </a:t>
            </a:r>
            <a:r>
              <a:rPr lang="en-US" dirty="0" err="1" smtClean="0"/>
              <a:t>pareja</a:t>
            </a:r>
            <a:r>
              <a:rPr lang="en-US" dirty="0" smtClean="0"/>
              <a:t>, “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?”</a:t>
            </a:r>
          </a:p>
          <a:p>
            <a:pPr marL="0" indent="0" eaLnBrk="1" hangingPunct="1">
              <a:buNone/>
            </a:pPr>
            <a:r>
              <a:rPr lang="en-US" dirty="0" smtClean="0"/>
              <a:t>Have him/her respond.</a:t>
            </a:r>
          </a:p>
          <a:p>
            <a:pPr marL="0" indent="0" eaLnBrk="1" hangingPunct="1">
              <a:buNone/>
            </a:pPr>
            <a:r>
              <a:rPr lang="en-US" dirty="0" smtClean="0"/>
              <a:t>Then he/she will ask the same question.</a:t>
            </a:r>
          </a:p>
          <a:p>
            <a:pPr marL="0" indent="0" eaLnBrk="1" hangingPunct="1">
              <a:buNone/>
            </a:pPr>
            <a:r>
              <a:rPr lang="en-US" dirty="0" smtClean="0"/>
              <a:t>You respond!</a:t>
            </a:r>
          </a:p>
        </p:txBody>
      </p:sp>
    </p:spTree>
    <p:extLst>
      <p:ext uri="{BB962C8B-B14F-4D97-AF65-F5344CB8AC3E}">
        <p14:creationId xmlns:p14="http://schemas.microsoft.com/office/powerpoint/2010/main" val="38713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Image result for movie the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ovie the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movie thea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you can handle it: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We say “me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bailar</a:t>
            </a:r>
            <a:r>
              <a:rPr lang="en-US" dirty="0" smtClean="0"/>
              <a:t>” 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“I like to dance” BUUUUUUT what you are REALLY saying is: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“To dance is pleasing to me.”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03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Don’t get that? Don’t worry about it.</a:t>
            </a:r>
          </a:p>
          <a:p>
            <a:r>
              <a:rPr lang="en-US" sz="3600" dirty="0" smtClean="0"/>
              <a:t>For now, just understand the following:</a:t>
            </a:r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r>
              <a:rPr lang="en-US" sz="3600" dirty="0" smtClean="0"/>
              <a:t>I like = me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You like = </a:t>
            </a:r>
            <a:r>
              <a:rPr lang="en-US" sz="3600" dirty="0" err="1" smtClean="0"/>
              <a:t>te</a:t>
            </a:r>
            <a:r>
              <a:rPr lang="en-US" sz="3600" dirty="0" smtClean="0"/>
              <a:t>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He/ she/ you (formal) likes = le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We like  = </a:t>
            </a:r>
            <a:r>
              <a:rPr lang="en-US" sz="3600" dirty="0" err="1" smtClean="0"/>
              <a:t>nos</a:t>
            </a:r>
            <a:r>
              <a:rPr lang="en-US" sz="3600" dirty="0" smtClean="0"/>
              <a:t> </a:t>
            </a:r>
            <a:r>
              <a:rPr lang="en-US" sz="3600" dirty="0" err="1" smtClean="0"/>
              <a:t>gusta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They/all of you like = les </a:t>
            </a:r>
            <a:r>
              <a:rPr lang="en-US" sz="3600" dirty="0" err="1" smtClean="0"/>
              <a:t>gusta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 like to read = Me </a:t>
            </a:r>
            <a:r>
              <a:rPr lang="en-US" dirty="0" err="1" smtClean="0"/>
              <a:t>gusta</a:t>
            </a:r>
            <a:r>
              <a:rPr lang="en-US" dirty="0" smtClean="0"/>
              <a:t> leer.</a:t>
            </a:r>
          </a:p>
          <a:p>
            <a:pPr eaLnBrk="1" hangingPunct="1"/>
            <a:r>
              <a:rPr lang="en-US" dirty="0" smtClean="0"/>
              <a:t>Como se dice (how do you say):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1. I like to dance._____________________.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2. He likes to skateboard. ____________________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3. I like to swim. ______________________.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Wait, what if I DON’T like to do those things???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 say you DON’T like to do something, you just add “NO” to the beginning.</a:t>
            </a:r>
          </a:p>
          <a:p>
            <a:pPr eaLnBrk="1" hangingPunct="1"/>
            <a:r>
              <a:rPr lang="en-US" dirty="0" smtClean="0"/>
              <a:t>I don’t like to swim = 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nadar</a:t>
            </a:r>
            <a:r>
              <a:rPr lang="en-US" dirty="0" smtClean="0"/>
              <a:t>.</a:t>
            </a:r>
          </a:p>
          <a:p>
            <a:pPr marL="0" indent="0" eaLnBrk="1" hangingPunct="1">
              <a:buNone/>
            </a:pPr>
            <a:r>
              <a:rPr lang="en-US" dirty="0" smtClean="0"/>
              <a:t>6. I don’t like to swim=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7.He does not like to draw=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8. I don’t like to read. _______________</a:t>
            </a:r>
          </a:p>
          <a:p>
            <a:pPr marL="0" indent="0" eaLnBrk="1" hangingPunct="1">
              <a:buNone/>
            </a:pPr>
            <a:r>
              <a:rPr lang="en-US" dirty="0" smtClean="0"/>
              <a:t>9.I don’t like to skateboard. ____________________________</a:t>
            </a:r>
          </a:p>
          <a:p>
            <a:pPr marL="0" indent="0" eaLnBrk="1" hangingPunct="1">
              <a:buNone/>
            </a:pPr>
            <a:r>
              <a:rPr lang="en-US" dirty="0" smtClean="0"/>
              <a:t>10. She does not like to work. ____________________________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ASKING if someone likes to do something, it’s all in the voice: your vocal inflection needs to make it sound like a question. When writing, you use an upside down question mark at the beginning and a regular one at the end.</a:t>
            </a:r>
          </a:p>
          <a:p>
            <a:pPr eaLnBrk="1" hangingPunct="1"/>
            <a:r>
              <a:rPr lang="en-US" smtClean="0"/>
              <a:t>Do you like to dance? </a:t>
            </a:r>
            <a:r>
              <a:rPr lang="en-US" u="sng" smtClean="0"/>
              <a:t>¿Te gusta bailar?</a:t>
            </a:r>
          </a:p>
          <a:p>
            <a:pPr eaLnBrk="1" hangingPunct="1"/>
            <a:r>
              <a:rPr lang="en-US" smtClean="0"/>
              <a:t>Do you like to work? </a:t>
            </a:r>
            <a:r>
              <a:rPr lang="en-US" u="sng" smtClean="0"/>
              <a:t>¿Te gusta trabajar?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To ANSWER a question positively:</a:t>
            </a:r>
          </a:p>
          <a:p>
            <a:pPr eaLnBrk="1" hangingPunct="1"/>
            <a:r>
              <a:rPr lang="en-US" sz="2800" smtClean="0"/>
              <a:t>Yes, I like to dance = </a:t>
            </a:r>
            <a:r>
              <a:rPr lang="en-US" sz="2800" u="sng" smtClean="0"/>
              <a:t>Sí , me gusta bailar.</a:t>
            </a:r>
          </a:p>
          <a:p>
            <a:pPr eaLnBrk="1" hangingPunct="1"/>
            <a:endParaRPr lang="en-US" sz="2800" u="sng" smtClean="0"/>
          </a:p>
          <a:p>
            <a:pPr eaLnBrk="1" hangingPunct="1"/>
            <a:r>
              <a:rPr lang="en-US" sz="2800" smtClean="0"/>
              <a:t>To ANSWER a question negatively: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No, I don’t like to dance 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</a:t>
            </a:r>
            <a:r>
              <a:rPr lang="en-US" sz="2800" u="sng" smtClean="0"/>
              <a:t>No, no me gusta bailar.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smtClean="0"/>
              <a:t>(you need 2 NOs = one for “No,” one for “don’t”)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GUSTAR</a:t>
            </a:r>
            <a:br>
              <a:rPr lang="en-US" dirty="0" smtClean="0"/>
            </a:br>
            <a:r>
              <a:rPr lang="en-US" dirty="0" smtClean="0"/>
              <a:t>(add the verb </a:t>
            </a:r>
            <a:r>
              <a:rPr lang="en-US" dirty="0" err="1" smtClean="0"/>
              <a:t>cantar</a:t>
            </a:r>
            <a:r>
              <a:rPr lang="en-US" dirty="0" smtClean="0"/>
              <a:t> to your packet! ON QUIZ! MEANS TO SING!)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Write the following in Spanish: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I like to dance. _______________.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 He likes to skateboard. __________________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I like to swim. _____________________.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I like to sing. _______________.       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smtClean="0"/>
              <a:t>She likes to read. _______________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patineta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477000" cy="464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3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GUSTAR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I don’t like to swim = __________________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He does not like to draw= ______________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I don’t like to read = __</a:t>
            </a:r>
            <a:r>
              <a:rPr lang="en-US" u="sng" dirty="0" smtClean="0"/>
              <a:t>No me </a:t>
            </a:r>
            <a:r>
              <a:rPr lang="en-US" u="sng" dirty="0" err="1" smtClean="0"/>
              <a:t>gusta</a:t>
            </a:r>
            <a:r>
              <a:rPr lang="en-US" u="sng" dirty="0" smtClean="0"/>
              <a:t> leer</a:t>
            </a:r>
            <a:r>
              <a:rPr lang="en-US" dirty="0" smtClean="0"/>
              <a:t>____.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I don’t like to skateboard = _</a:t>
            </a:r>
            <a:r>
              <a:rPr lang="en-US" u="sng" dirty="0" smtClean="0"/>
              <a:t>No me </a:t>
            </a:r>
            <a:r>
              <a:rPr lang="en-US" u="sng" dirty="0" err="1" smtClean="0"/>
              <a:t>gusta</a:t>
            </a:r>
            <a:r>
              <a:rPr lang="en-US" u="sng" dirty="0" smtClean="0"/>
              <a:t> </a:t>
            </a:r>
            <a:r>
              <a:rPr lang="en-US" u="sng" dirty="0" err="1" smtClean="0"/>
              <a:t>andar</a:t>
            </a:r>
            <a:r>
              <a:rPr lang="en-US" u="sng" dirty="0" smtClean="0"/>
              <a:t> en </a:t>
            </a:r>
            <a:r>
              <a:rPr lang="en-US" u="sng" dirty="0" err="1" smtClean="0"/>
              <a:t>patineta</a:t>
            </a:r>
            <a:r>
              <a:rPr lang="en-US" dirty="0" smtClean="0"/>
              <a:t>____.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She does not like to </a:t>
            </a:r>
            <a:r>
              <a:rPr lang="en-US" dirty="0" err="1" smtClean="0"/>
              <a:t>work.__</a:t>
            </a:r>
            <a:r>
              <a:rPr lang="en-US" u="sng" dirty="0" err="1" smtClean="0"/>
              <a:t>No</a:t>
            </a:r>
            <a:r>
              <a:rPr lang="en-US" u="sng" dirty="0" smtClean="0"/>
              <a:t> le </a:t>
            </a:r>
            <a:r>
              <a:rPr lang="en-US" u="sng" dirty="0" err="1" smtClean="0"/>
              <a:t>gusta</a:t>
            </a:r>
            <a:r>
              <a:rPr lang="en-US" u="sng" dirty="0" smtClean="0"/>
              <a:t> </a:t>
            </a:r>
            <a:r>
              <a:rPr lang="en-US" u="sng" dirty="0" err="1" smtClean="0"/>
              <a:t>trabajar</a:t>
            </a:r>
            <a:r>
              <a:rPr lang="en-US" u="sng" dirty="0" smtClean="0"/>
              <a:t>.</a:t>
            </a:r>
            <a:r>
              <a:rPr lang="en-US" dirty="0" smtClean="0"/>
              <a:t>___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You don’t like to eat? </a:t>
            </a:r>
            <a:r>
              <a:rPr lang="es-MX" dirty="0" smtClean="0"/>
              <a:t>_</a:t>
            </a:r>
            <a:r>
              <a:rPr lang="es-MX" u="sng" dirty="0" smtClean="0"/>
              <a:t>¿No te gusta comer?</a:t>
            </a:r>
            <a:r>
              <a:rPr lang="es-MX" dirty="0" smtClean="0"/>
              <a:t>___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Write the following in Spanish: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swim.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read.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You like to skate.  </a:t>
            </a:r>
            <a:endParaRPr lang="en-US" u="sng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You like to eat.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dance.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He likes to sing.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He likes to work.   </a:t>
            </a:r>
            <a:endParaRPr lang="en-US" u="sng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Write the following in Spanish: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swim. </a:t>
            </a:r>
            <a:r>
              <a:rPr lang="en-US" u="sng" smtClean="0"/>
              <a:t>Me gusta nadar.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read.   </a:t>
            </a:r>
            <a:r>
              <a:rPr lang="en-US" u="sng" smtClean="0"/>
              <a:t>Me gusta leer.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You like to skate.  </a:t>
            </a:r>
            <a:r>
              <a:rPr lang="en-US" u="sng" smtClean="0"/>
              <a:t>Te gusta patinar.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You like to eat.      </a:t>
            </a:r>
            <a:r>
              <a:rPr lang="en-US" u="sng" smtClean="0"/>
              <a:t>Te gusta comer.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 like to dance.     </a:t>
            </a:r>
            <a:r>
              <a:rPr lang="en-US" u="sng" smtClean="0"/>
              <a:t>Me gusta bailar.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He likes to sing. </a:t>
            </a:r>
            <a:r>
              <a:rPr lang="en-US" u="sng" smtClean="0"/>
              <a:t>Le gusta cantar.</a:t>
            </a:r>
            <a:endParaRPr lang="en-US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He likes to work.   </a:t>
            </a:r>
            <a:r>
              <a:rPr lang="en-US" u="sng" smtClean="0"/>
              <a:t>Le gusta trabajar.</a:t>
            </a: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u="sng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Now, translate the following questions: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dance? </a:t>
            </a:r>
            <a:r>
              <a:rPr lang="en-US" i="1" u="sng" smtClean="0">
                <a:cs typeface="Arial" charset="0"/>
              </a:rPr>
              <a:t>¿Te gusta bailar?</a:t>
            </a:r>
            <a:endParaRPr lang="en-US" smtClean="0"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skate?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run?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work?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Does he like to swim?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Does she like to 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Now, go back and ANSWER, in SPANISH, numbers 1-4.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dance?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skate?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write?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Do you like to read?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GUSTAR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Lulu hates doing anything. Pretend your are Lulu. Respond to the following questions: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¿Te gusta bailar? ___</a:t>
            </a:r>
            <a:r>
              <a:rPr lang="en-US" u="sng" smtClean="0"/>
              <a:t>__________________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¿Te gusta cantar?</a:t>
            </a:r>
            <a:r>
              <a:rPr lang="en-US" u="sng" smtClean="0"/>
              <a:t> ___________________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¿ Te gusta patinar?</a:t>
            </a:r>
            <a:r>
              <a:rPr lang="en-US" u="sng" smtClean="0"/>
              <a:t> __________________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¿ Te gusta escribir</a:t>
            </a:r>
            <a:r>
              <a:rPr lang="en-US" u="sng" smtClean="0"/>
              <a:t>?___________________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graphicFrame>
        <p:nvGraphicFramePr>
          <p:cNvPr id="5163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689315"/>
              </p:ext>
            </p:extLst>
          </p:nvPr>
        </p:nvGraphicFramePr>
        <p:xfrm>
          <a:off x="457200" y="1143000"/>
          <a:ext cx="8229600" cy="5588607"/>
        </p:xfrm>
        <a:graphic>
          <a:graphicData uri="http://schemas.openxmlformats.org/drawingml/2006/table">
            <a:tbl>
              <a:tblPr/>
              <a:tblGrid>
                <a:gridCol w="3505200"/>
                <a:gridCol w="4724400"/>
              </a:tblGrid>
              <a:tr h="1775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6627" marR="8662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someone else y a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6627" marR="8662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1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6627" marR="8662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86627" marR="8662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3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a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a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usted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6627" marR="86627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a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ustedes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(Les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86627" marR="86627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372600" cy="5897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We like to swim</a:t>
            </a:r>
            <a:r>
              <a:rPr lang="en-US" dirty="0" smtClean="0"/>
              <a:t>.___________________________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They like to go shopping</a:t>
            </a:r>
            <a:r>
              <a:rPr lang="en-US" dirty="0" smtClean="0"/>
              <a:t>.____________________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Paula likes to run</a:t>
            </a:r>
            <a:r>
              <a:rPr lang="en-US" dirty="0" smtClean="0"/>
              <a:t>._________________________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Laura likes to read</a:t>
            </a:r>
            <a:r>
              <a:rPr lang="en-US" dirty="0" smtClean="0"/>
              <a:t>.________________________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Manuel likes to talk</a:t>
            </a:r>
            <a:r>
              <a:rPr lang="en-US" dirty="0" smtClean="0"/>
              <a:t>. _____________________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boys like to play soccer</a:t>
            </a:r>
            <a:r>
              <a:rPr lang="en-US" dirty="0" smtClean="0"/>
              <a:t>.___________________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Your friends don’t like to study</a:t>
            </a:r>
            <a:r>
              <a:rPr lang="en-US" dirty="0" smtClean="0"/>
              <a:t>.________________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His dad likes to work</a:t>
            </a:r>
            <a:r>
              <a:rPr lang="en-US" dirty="0" smtClean="0"/>
              <a:t>._______________________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My friend and I don’t like to do HW. </a:t>
            </a:r>
            <a:r>
              <a:rPr lang="en-US" smtClean="0"/>
              <a:t>______________________________________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3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777633"/>
              </p:ext>
            </p:extLst>
          </p:nvPr>
        </p:nvGraphicFramePr>
        <p:xfrm>
          <a:off x="304800" y="1277046"/>
          <a:ext cx="8686800" cy="5431524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1724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[someone else ]y 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nosotros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6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usted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ellos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ustedes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</a:t>
                      </a:r>
                      <a:r>
                        <a:rPr kumimoji="0" lang="en-US" sz="4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gusta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7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Patinar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endParaRPr lang="en-US" dirty="0"/>
          </a:p>
        </p:txBody>
      </p:sp>
      <p:pic>
        <p:nvPicPr>
          <p:cNvPr id="9218" name="Picture 2" descr="Image result for in line sk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657600" cy="35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excursión</a:t>
            </a:r>
            <a:endParaRPr lang="en-US" dirty="0"/>
          </a:p>
        </p:txBody>
      </p:sp>
      <p:pic>
        <p:nvPicPr>
          <p:cNvPr id="12292" name="Picture 4" descr="Image result for h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7800"/>
            <a:ext cx="857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r>
              <a:rPr lang="en-US" dirty="0" smtClean="0"/>
              <a:t> el sol</a:t>
            </a:r>
            <a:endParaRPr lang="en-US" dirty="0"/>
          </a:p>
        </p:txBody>
      </p:sp>
      <p:sp>
        <p:nvSpPr>
          <p:cNvPr id="3" name="AutoShape 2" descr="Image result for sunbat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sunba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1688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ganar</a:t>
            </a:r>
            <a:endParaRPr lang="en-US" dirty="0"/>
          </a:p>
        </p:txBody>
      </p:sp>
      <p:pic>
        <p:nvPicPr>
          <p:cNvPr id="11266" name="Picture 2" descr="Image result for seahawks superbowl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191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1170</Words>
  <Application>Microsoft Office PowerPoint</Application>
  <PresentationFormat>On-screen Show (4:3)</PresentationFormat>
  <Paragraphs>210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Hoy:</vt:lpstr>
      <vt:lpstr>¡Las actividades nuevas!</vt:lpstr>
      <vt:lpstr>Escalar montañas</vt:lpstr>
      <vt:lpstr>Bucear</vt:lpstr>
      <vt:lpstr>Andar en patineta</vt:lpstr>
      <vt:lpstr>Patinar en linea</vt:lpstr>
      <vt:lpstr>Ir de excursión</vt:lpstr>
      <vt:lpstr>Tomar el sol</vt:lpstr>
      <vt:lpstr>ganar</vt:lpstr>
      <vt:lpstr>Ir de compras</vt:lpstr>
      <vt:lpstr>Correr</vt:lpstr>
      <vt:lpstr>Descansar</vt:lpstr>
      <vt:lpstr>Dibujar</vt:lpstr>
      <vt:lpstr>Escribir una carta Escribir un mensaje electrónico </vt:lpstr>
      <vt:lpstr>Visitar monumentos</vt:lpstr>
      <vt:lpstr>Estudiar</vt:lpstr>
      <vt:lpstr>Hablar (por teléfono)</vt:lpstr>
      <vt:lpstr>Hacer (la tarea)</vt:lpstr>
      <vt:lpstr>Jugar (al fútbol) Practicar deportes</vt:lpstr>
      <vt:lpstr>Leer (un libro)</vt:lpstr>
      <vt:lpstr>Mirar (la televisión) Ver (la televisión)</vt:lpstr>
      <vt:lpstr>Pasar un rato (con amigos)</vt:lpstr>
      <vt:lpstr>Practicar (deportes)</vt:lpstr>
      <vt:lpstr>PowerPoint Presentation</vt:lpstr>
      <vt:lpstr>Preparar la comida</vt:lpstr>
      <vt:lpstr>Leer el periódico</vt:lpstr>
      <vt:lpstr>Leer una revista</vt:lpstr>
      <vt:lpstr>Ver películas (en el cine)</vt:lpstr>
      <vt:lpstr>Nadar</vt:lpstr>
      <vt:lpstr>Pasear</vt:lpstr>
      <vt:lpstr>Pasear en bicicleta</vt:lpstr>
      <vt:lpstr>La piscina / la alberca</vt:lpstr>
      <vt:lpstr>La iglesia</vt:lpstr>
      <vt:lpstr>El centro la plaza</vt:lpstr>
      <vt:lpstr>  GUSTAR</vt:lpstr>
      <vt:lpstr>GUSTAR</vt:lpstr>
      <vt:lpstr>GUSTAR</vt:lpstr>
      <vt:lpstr>Look familiar?</vt:lpstr>
      <vt:lpstr>GUSTAR</vt:lpstr>
      <vt:lpstr>GUSTAR</vt:lpstr>
      <vt:lpstr>PowerPoint Presentation</vt:lpstr>
      <vt:lpstr>PowerPoint Presentation</vt:lpstr>
      <vt:lpstr>GUSTAR</vt:lpstr>
      <vt:lpstr>GUSTAR</vt:lpstr>
      <vt:lpstr>GUSTAR</vt:lpstr>
      <vt:lpstr>GUSTAR</vt:lpstr>
      <vt:lpstr>GUSTAR</vt:lpstr>
      <vt:lpstr>GUSTAR</vt:lpstr>
      <vt:lpstr>GUSTAR (add the verb cantar to your packet! ON QUIZ! MEANS TO SING!)</vt:lpstr>
      <vt:lpstr>GUSTAR</vt:lpstr>
      <vt:lpstr>GUSTAR</vt:lpstr>
      <vt:lpstr>GUSTAR</vt:lpstr>
      <vt:lpstr>GUSTAR</vt:lpstr>
      <vt:lpstr>GUSTAR</vt:lpstr>
      <vt:lpstr>GUSTAR</vt:lpstr>
      <vt:lpstr>Pronouns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Alquilar un DVD</dc:title>
  <dc:creator>Mike and Rita</dc:creator>
  <cp:lastModifiedBy>Mentzel, Erica    LHS - Staff</cp:lastModifiedBy>
  <cp:revision>50</cp:revision>
  <dcterms:created xsi:type="dcterms:W3CDTF">2012-10-01T02:40:16Z</dcterms:created>
  <dcterms:modified xsi:type="dcterms:W3CDTF">2017-01-26T17:31:57Z</dcterms:modified>
</cp:coreProperties>
</file>