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76" r:id="rId11"/>
    <p:sldId id="266" r:id="rId12"/>
    <p:sldId id="271" r:id="rId13"/>
    <p:sldId id="274" r:id="rId14"/>
    <p:sldId id="275" r:id="rId15"/>
    <p:sldId id="272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4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5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0">
              <a:srgbClr val="00B0F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71E3-F0FA-4262-866E-D65FA3F94A7C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BFEE-6438-43E4-A5D4-7F569362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3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s-MX" dirty="0" smtClean="0"/>
              <a:t>1. Mis </a:t>
            </a:r>
            <a:r>
              <a:rPr lang="es-MX" dirty="0"/>
              <a:t>padres me </a:t>
            </a:r>
            <a:r>
              <a:rPr lang="es-MX" u="sng" dirty="0" smtClean="0"/>
              <a:t>visitarán</a:t>
            </a:r>
            <a:r>
              <a:rPr lang="es-MX" dirty="0" smtClean="0"/>
              <a:t> (visitar</a:t>
            </a:r>
            <a:r>
              <a:rPr lang="es-MX" dirty="0"/>
              <a:t>) en julio</a:t>
            </a:r>
            <a:r>
              <a:rPr lang="es-MX" dirty="0" smtClean="0"/>
              <a:t>.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2. Tu </a:t>
            </a:r>
            <a:r>
              <a:rPr lang="es-MX" dirty="0"/>
              <a:t>horario  </a:t>
            </a:r>
            <a:r>
              <a:rPr lang="es-MX" u="sng" dirty="0" smtClean="0"/>
              <a:t>cambiará</a:t>
            </a:r>
            <a:r>
              <a:rPr lang="es-MX" dirty="0" smtClean="0"/>
              <a:t> (cambiar</a:t>
            </a:r>
            <a:r>
              <a:rPr lang="es-MX" dirty="0"/>
              <a:t>) pronto</a:t>
            </a:r>
            <a:r>
              <a:rPr lang="es-MX" dirty="0" smtClean="0"/>
              <a:t>.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3.Yo </a:t>
            </a:r>
            <a:r>
              <a:rPr lang="es-MX" u="sng" dirty="0" smtClean="0"/>
              <a:t>comeré</a:t>
            </a:r>
            <a:r>
              <a:rPr lang="es-MX" dirty="0" smtClean="0"/>
              <a:t> (comer</a:t>
            </a:r>
            <a:r>
              <a:rPr lang="es-MX" dirty="0"/>
              <a:t>) más tarde</a:t>
            </a:r>
            <a:r>
              <a:rPr lang="es-MX" dirty="0" smtClean="0"/>
              <a:t>.</a:t>
            </a:r>
          </a:p>
          <a:p>
            <a:pPr marL="0" lvl="0" indent="0">
              <a:buNone/>
            </a:pPr>
            <a:r>
              <a:rPr lang="es-MX" dirty="0" smtClean="0"/>
              <a:t>4. Tú y yo </a:t>
            </a:r>
            <a:r>
              <a:rPr lang="es-MX" u="sng" dirty="0" smtClean="0"/>
              <a:t>haremos</a:t>
            </a:r>
            <a:r>
              <a:rPr lang="es-MX" dirty="0" smtClean="0"/>
              <a:t> (hacer</a:t>
            </a:r>
            <a:r>
              <a:rPr lang="es-MX" dirty="0" smtClean="0"/>
              <a:t>) la tarea.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The children will collect spiders.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_</a:t>
            </a:r>
            <a:r>
              <a:rPr lang="en-US" u="sng" dirty="0" smtClean="0"/>
              <a:t>Los </a:t>
            </a:r>
            <a:r>
              <a:rPr lang="en-US" u="sng" dirty="0" err="1" smtClean="0"/>
              <a:t>niños</a:t>
            </a:r>
            <a:r>
              <a:rPr lang="en-US" u="sng" dirty="0" smtClean="0"/>
              <a:t> </a:t>
            </a:r>
            <a:r>
              <a:rPr lang="en-US" u="sng" dirty="0" err="1" smtClean="0"/>
              <a:t>coleccionarán</a:t>
            </a:r>
            <a:r>
              <a:rPr lang="en-US" u="sng" dirty="0" smtClean="0"/>
              <a:t> </a:t>
            </a:r>
            <a:r>
              <a:rPr lang="en-US" u="sng" dirty="0" err="1" smtClean="0"/>
              <a:t>arañas</a:t>
            </a:r>
            <a:r>
              <a:rPr lang="en-US" u="sng" dirty="0" smtClean="0"/>
              <a:t>.</a:t>
            </a:r>
            <a:r>
              <a:rPr lang="en-US" dirty="0" smtClean="0"/>
              <a:t>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We </a:t>
            </a:r>
            <a:r>
              <a:rPr lang="en-US" dirty="0"/>
              <a:t>will not snore!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__</a:t>
            </a:r>
            <a:r>
              <a:rPr lang="en-US" u="sng" dirty="0" smtClean="0"/>
              <a:t>¡No </a:t>
            </a:r>
            <a:r>
              <a:rPr lang="en-US" u="sng" dirty="0" err="1" smtClean="0"/>
              <a:t>roncaremos</a:t>
            </a:r>
            <a:r>
              <a:rPr lang="en-US" u="sng" dirty="0" smtClean="0"/>
              <a:t>!</a:t>
            </a:r>
            <a:r>
              <a:rPr lang="en-US" dirty="0" smtClean="0"/>
              <a:t>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Will </a:t>
            </a:r>
            <a:r>
              <a:rPr lang="en-US" dirty="0"/>
              <a:t>you perform in the play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__¿</a:t>
            </a:r>
            <a:r>
              <a:rPr lang="en-US" u="sng" dirty="0" err="1" smtClean="0"/>
              <a:t>Actuarás</a:t>
            </a:r>
            <a:r>
              <a:rPr lang="en-US" u="sng" dirty="0" smtClean="0"/>
              <a:t> </a:t>
            </a:r>
            <a:r>
              <a:rPr lang="en-US" u="sng" dirty="0" err="1" smtClean="0"/>
              <a:t>en</a:t>
            </a:r>
            <a:r>
              <a:rPr lang="en-US" u="sng" dirty="0" smtClean="0"/>
              <a:t> la </a:t>
            </a:r>
            <a:r>
              <a:rPr lang="en-US" u="sng" dirty="0" err="1" smtClean="0"/>
              <a:t>obra</a:t>
            </a:r>
            <a:r>
              <a:rPr lang="en-US" u="sng" dirty="0" smtClean="0"/>
              <a:t>?_____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4.Our </a:t>
            </a:r>
            <a:r>
              <a:rPr lang="en-US" dirty="0"/>
              <a:t>future children will not be tall, but they will be kind and generous!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_¡</a:t>
            </a:r>
            <a:r>
              <a:rPr lang="en-US" u="sng" dirty="0" err="1" smtClean="0"/>
              <a:t>Nuestros</a:t>
            </a:r>
            <a:r>
              <a:rPr lang="en-US" u="sng" dirty="0" smtClean="0"/>
              <a:t> </a:t>
            </a:r>
            <a:r>
              <a:rPr lang="en-US" u="sng" dirty="0" err="1" smtClean="0"/>
              <a:t>hijos</a:t>
            </a:r>
            <a:r>
              <a:rPr lang="en-US" u="sng" dirty="0" smtClean="0"/>
              <a:t> </a:t>
            </a:r>
            <a:r>
              <a:rPr lang="en-US" u="sng" dirty="0" err="1" smtClean="0"/>
              <a:t>futuros</a:t>
            </a:r>
            <a:r>
              <a:rPr lang="en-US" u="sng" dirty="0" smtClean="0"/>
              <a:t> no </a:t>
            </a:r>
            <a:r>
              <a:rPr lang="en-US" u="sng" dirty="0" err="1" smtClean="0"/>
              <a:t>serán</a:t>
            </a:r>
            <a:r>
              <a:rPr lang="en-US" u="sng" dirty="0" smtClean="0"/>
              <a:t> altos, </a:t>
            </a:r>
            <a:r>
              <a:rPr lang="en-US" u="sng" dirty="0" err="1" smtClean="0"/>
              <a:t>pero</a:t>
            </a:r>
            <a:r>
              <a:rPr lang="en-US" u="sng" dirty="0" smtClean="0"/>
              <a:t> </a:t>
            </a:r>
            <a:r>
              <a:rPr lang="en-US" u="sng" dirty="0" err="1" smtClean="0"/>
              <a:t>serán</a:t>
            </a:r>
            <a:r>
              <a:rPr lang="en-US" u="sng" dirty="0" smtClean="0"/>
              <a:t> </a:t>
            </a:r>
            <a:r>
              <a:rPr lang="en-US" u="sng" dirty="0" err="1" smtClean="0"/>
              <a:t>amables</a:t>
            </a:r>
            <a:r>
              <a:rPr lang="en-US" u="sng" dirty="0" smtClean="0"/>
              <a:t> y </a:t>
            </a:r>
            <a:r>
              <a:rPr lang="en-US" u="sng" dirty="0" err="1" smtClean="0"/>
              <a:t>generosos</a:t>
            </a:r>
            <a:r>
              <a:rPr lang="en-US" u="sng" dirty="0" smtClean="0"/>
              <a:t>!</a:t>
            </a:r>
            <a:r>
              <a:rPr lang="en-US" dirty="0" smtClean="0"/>
              <a:t>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2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5. The </a:t>
            </a:r>
            <a:r>
              <a:rPr lang="en-US" dirty="0"/>
              <a:t>women will meditate in yoga class. 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6. The </a:t>
            </a:r>
            <a:r>
              <a:rPr lang="en-US" dirty="0"/>
              <a:t>president will not put up with those comments! 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7. I </a:t>
            </a:r>
            <a:r>
              <a:rPr lang="en-US" dirty="0"/>
              <a:t>will not worry myself about it. </a:t>
            </a:r>
            <a:r>
              <a:rPr lang="en-US" dirty="0" smtClean="0"/>
              <a:t>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8. The </a:t>
            </a:r>
            <a:r>
              <a:rPr lang="en-US" dirty="0"/>
              <a:t>boss will see the defect. 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Cambiamos</a:t>
            </a:r>
            <a:r>
              <a:rPr lang="en-US" sz="3200" dirty="0" smtClean="0"/>
              <a:t> a la </a:t>
            </a:r>
            <a:r>
              <a:rPr lang="en-US" sz="3200" dirty="0" err="1" smtClean="0"/>
              <a:t>hoja</a:t>
            </a:r>
            <a:r>
              <a:rPr lang="en-US" sz="3200" dirty="0" smtClean="0"/>
              <a:t> de </a:t>
            </a:r>
            <a:r>
              <a:rPr lang="en-US" sz="3200" dirty="0" err="1" smtClean="0"/>
              <a:t>vocabulario</a:t>
            </a:r>
            <a:r>
              <a:rPr lang="en-US" sz="3200" dirty="0" smtClean="0"/>
              <a:t> del </a:t>
            </a:r>
            <a:r>
              <a:rPr lang="en-US" sz="3200" dirty="0" err="1" smtClean="0"/>
              <a:t>martes</a:t>
            </a:r>
            <a:r>
              <a:rPr lang="en-US" sz="3200" dirty="0" smtClean="0"/>
              <a:t>: la </a:t>
            </a:r>
            <a:r>
              <a:rPr lang="en-US" sz="3200" dirty="0" err="1" smtClean="0"/>
              <a:t>sección</a:t>
            </a:r>
            <a:r>
              <a:rPr lang="en-US" sz="3200" dirty="0" smtClean="0"/>
              <a:t> 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s-AR" dirty="0" smtClean="0"/>
              <a:t>¿Qué </a:t>
            </a:r>
            <a:r>
              <a:rPr lang="es-AR" dirty="0"/>
              <a:t>harás después de la clase de español hoy</a:t>
            </a:r>
            <a:r>
              <a:rPr lang="es-AR" dirty="0" smtClean="0"/>
              <a:t>?</a:t>
            </a:r>
          </a:p>
          <a:p>
            <a:pPr marL="0" lvl="0" indent="0">
              <a:buNone/>
            </a:pPr>
            <a:r>
              <a:rPr lang="es-AR" dirty="0" smtClean="0"/>
              <a:t>__</a:t>
            </a:r>
            <a:r>
              <a:rPr lang="es-AR" u="sng" dirty="0" smtClean="0"/>
              <a:t>Iré a la clase de inglés/</a:t>
            </a:r>
            <a:r>
              <a:rPr lang="es-AR" dirty="0" smtClean="0"/>
              <a:t>____</a:t>
            </a:r>
            <a:endParaRPr lang="es-AR" dirty="0" smtClean="0"/>
          </a:p>
          <a:p>
            <a:pPr marL="0" lvl="0" indent="0">
              <a:buNone/>
            </a:pPr>
            <a:r>
              <a:rPr lang="es-AR" dirty="0" smtClean="0"/>
              <a:t>2.¿Qué </a:t>
            </a:r>
            <a:r>
              <a:rPr lang="es-AR" dirty="0"/>
              <a:t>dirán tus padres cuando quieres ir a un concierto este verano</a:t>
            </a:r>
            <a:r>
              <a:rPr lang="es-AR" dirty="0" smtClean="0"/>
              <a:t>?</a:t>
            </a:r>
          </a:p>
          <a:p>
            <a:pPr marL="0" lvl="0" indent="0">
              <a:buNone/>
            </a:pPr>
            <a:r>
              <a:rPr lang="es-AR" dirty="0" smtClean="0"/>
              <a:t> ___</a:t>
            </a:r>
            <a:r>
              <a:rPr lang="es-AR" sz="3500" u="sng" dirty="0" smtClean="0"/>
              <a:t>Dirán que sí</a:t>
            </a:r>
            <a:r>
              <a:rPr lang="es-AR" dirty="0" smtClean="0"/>
              <a:t>_____</a:t>
            </a:r>
            <a:endParaRPr lang="es-AR" dirty="0" smtClean="0"/>
          </a:p>
          <a:p>
            <a:pPr marL="0" lvl="0" indent="0">
              <a:buNone/>
            </a:pPr>
            <a:r>
              <a:rPr lang="es-AR" dirty="0" smtClean="0"/>
              <a:t>3. ¿Quiénes </a:t>
            </a:r>
            <a:r>
              <a:rPr lang="es-AR" dirty="0"/>
              <a:t>pondrán  la mesa en tu familia</a:t>
            </a:r>
            <a:r>
              <a:rPr lang="es-AR" dirty="0" smtClean="0"/>
              <a:t>?</a:t>
            </a:r>
          </a:p>
          <a:p>
            <a:pPr marL="0" lvl="0" indent="0">
              <a:buNone/>
            </a:pPr>
            <a:r>
              <a:rPr lang="es-AR" u="sng" dirty="0" smtClean="0"/>
              <a:t>Yo pondré la mesa  / mi madre pondrá la </a:t>
            </a:r>
            <a:r>
              <a:rPr lang="es-AR" u="sng" smtClean="0"/>
              <a:t>mesa.</a:t>
            </a:r>
          </a:p>
          <a:p>
            <a:pPr marL="0" lvl="0" indent="0">
              <a:buNone/>
            </a:pPr>
            <a:r>
              <a:rPr lang="es-AR" u="sng" smtClean="0"/>
              <a:t> </a:t>
            </a:r>
            <a:r>
              <a:rPr lang="es-AR" u="sng" dirty="0" smtClean="0"/>
              <a:t>4. </a:t>
            </a:r>
            <a:r>
              <a:rPr lang="es-AR" dirty="0" smtClean="0"/>
              <a:t>¿Quién </a:t>
            </a:r>
            <a:r>
              <a:rPr lang="es-AR" dirty="0"/>
              <a:t>saldrá con Justin Bieber ahora? </a:t>
            </a:r>
            <a:endParaRPr lang="es-AR" dirty="0"/>
          </a:p>
          <a:p>
            <a:pPr marL="0" lvl="0" indent="0">
              <a:buNone/>
            </a:pPr>
            <a:r>
              <a:rPr lang="es-AR" dirty="0" smtClean="0"/>
              <a:t>__</a:t>
            </a:r>
            <a:r>
              <a:rPr lang="es-AR" u="sng" dirty="0" err="1" smtClean="0"/>
              <a:t>Nadié</a:t>
            </a:r>
            <a:r>
              <a:rPr lang="es-AR" u="sng" dirty="0" smtClean="0"/>
              <a:t> saldrá con él. </a:t>
            </a:r>
            <a:r>
              <a:rPr lang="es-AR" dirty="0" smtClean="0"/>
              <a:t>________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60198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s-AR" dirty="0" smtClean="0"/>
              <a:t>5.¿Qué </a:t>
            </a:r>
            <a:r>
              <a:rPr lang="es-AR" dirty="0"/>
              <a:t>cantaremos antes de empezar un partido de fútbol americano? </a:t>
            </a:r>
            <a:r>
              <a:rPr lang="es-AR" dirty="0" smtClean="0"/>
              <a:t>_________________________________________________________________________________________________________________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6.¿Cabrán </a:t>
            </a:r>
            <a:r>
              <a:rPr lang="es-AR" dirty="0"/>
              <a:t>tus amigos en el coche? </a:t>
            </a:r>
            <a:r>
              <a:rPr lang="es-AR" dirty="0" smtClean="0"/>
              <a:t>___________________________________________________________________________________________________________________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7.¿Qué </a:t>
            </a:r>
            <a:r>
              <a:rPr lang="es-AR" dirty="0"/>
              <a:t>tendrás que hacer para mejorar tu nota en la clase de matemáticas? </a:t>
            </a:r>
            <a:r>
              <a:rPr lang="es-AR" dirty="0" smtClean="0"/>
              <a:t>___________________________________________________________________________________________________________________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8.¿Adónde </a:t>
            </a:r>
            <a:r>
              <a:rPr lang="es-AR" dirty="0"/>
              <a:t>irás para tu luna de miel (</a:t>
            </a:r>
            <a:r>
              <a:rPr lang="es-AR" dirty="0" err="1"/>
              <a:t>honey</a:t>
            </a:r>
            <a:r>
              <a:rPr lang="es-AR" dirty="0"/>
              <a:t>)? </a:t>
            </a:r>
            <a:r>
              <a:rPr lang="es-AR" dirty="0" smtClean="0"/>
              <a:t>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9. Will </a:t>
            </a:r>
            <a:r>
              <a:rPr lang="en-US" dirty="0"/>
              <a:t>you go out with me? 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10.Will </a:t>
            </a:r>
            <a:r>
              <a:rPr lang="en-US" dirty="0"/>
              <a:t>you be able to attend? 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11. The </a:t>
            </a:r>
            <a:r>
              <a:rPr lang="en-US" dirty="0"/>
              <a:t>children will put on jackets. 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12. Who </a:t>
            </a:r>
            <a:r>
              <a:rPr lang="en-US" dirty="0"/>
              <a:t>will tell the truth? 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16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Possibility/probability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/>
              <a:t>We are going to focus now on using the future tense for </a:t>
            </a:r>
            <a:r>
              <a:rPr lang="en-US" b="1" dirty="0"/>
              <a:t>probability.</a:t>
            </a:r>
            <a:endParaRPr lang="en-US" dirty="0"/>
          </a:p>
          <a:p>
            <a:r>
              <a:rPr lang="en-US" dirty="0"/>
              <a:t>The future tense is used to express </a:t>
            </a:r>
            <a:r>
              <a:rPr lang="en-US" i="1" dirty="0"/>
              <a:t>wonderment or probability </a:t>
            </a:r>
            <a:r>
              <a:rPr lang="en-US" dirty="0"/>
              <a:t>in the present,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is often translated by expressions such </a:t>
            </a:r>
            <a:r>
              <a:rPr lang="en-US" dirty="0" smtClean="0"/>
              <a:t>as</a:t>
            </a:r>
          </a:p>
          <a:p>
            <a:r>
              <a:rPr lang="en-US" i="1" dirty="0" smtClean="0"/>
              <a:t> </a:t>
            </a:r>
            <a:r>
              <a:rPr lang="en-US" i="1" dirty="0"/>
              <a:t>“I wonder,” “probably,” “must,” “can.”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tendrá</a:t>
            </a:r>
            <a:r>
              <a:rPr lang="en-US" dirty="0" smtClean="0"/>
              <a:t>?  = </a:t>
            </a:r>
          </a:p>
          <a:p>
            <a:r>
              <a:rPr lang="en-US" dirty="0" smtClean="0"/>
              <a:t>I wonder how old he is. </a:t>
            </a:r>
          </a:p>
          <a:p>
            <a:r>
              <a:rPr lang="en-US" dirty="0" smtClean="0"/>
              <a:t>(Directly, “How old must/might be be?”)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?    = I wonder what time it is.</a:t>
            </a:r>
          </a:p>
          <a:p>
            <a:r>
              <a:rPr lang="en-US" dirty="0" smtClean="0"/>
              <a:t>(Directly, “What time can it be?”)</a:t>
            </a:r>
          </a:p>
          <a:p>
            <a:r>
              <a:rPr lang="en-US" dirty="0" err="1" smtClean="0"/>
              <a:t>Serán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. =   </a:t>
            </a:r>
            <a:endParaRPr lang="en-US" dirty="0"/>
          </a:p>
          <a:p>
            <a:r>
              <a:rPr lang="en-US" dirty="0" smtClean="0"/>
              <a:t>It is probably (It must be) ten o’clock.</a:t>
            </a:r>
          </a:p>
          <a:p>
            <a:r>
              <a:rPr lang="en-US" dirty="0" err="1" smtClean="0"/>
              <a:t>Estará</a:t>
            </a:r>
            <a:r>
              <a:rPr lang="en-US" dirty="0" smtClean="0"/>
              <a:t> </a:t>
            </a:r>
            <a:r>
              <a:rPr lang="en-US" dirty="0" err="1" smtClean="0"/>
              <a:t>cansado</a:t>
            </a:r>
            <a:r>
              <a:rPr lang="en-US" dirty="0" smtClean="0"/>
              <a:t>.   = </a:t>
            </a:r>
          </a:p>
          <a:p>
            <a:pPr marL="0" indent="0">
              <a:buNone/>
            </a:pPr>
            <a:r>
              <a:rPr lang="en-US" dirty="0" smtClean="0"/>
              <a:t>He must be tired.</a:t>
            </a:r>
          </a:p>
          <a:p>
            <a:pPr marL="0" indent="0">
              <a:buNone/>
            </a:pPr>
            <a:r>
              <a:rPr lang="es-MX" dirty="0" smtClean="0"/>
              <a:t>Él no quiere hablar conmigo hoy. ¿Por qué será?    </a:t>
            </a:r>
            <a:r>
              <a:rPr lang="en-US" dirty="0" smtClean="0"/>
              <a:t>= </a:t>
            </a:r>
          </a:p>
          <a:p>
            <a:pPr marL="0" indent="0">
              <a:buNone/>
            </a:pPr>
            <a:r>
              <a:rPr lang="en-US" dirty="0" smtClean="0"/>
              <a:t>He does not want to talk to me today. Why might that be?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1. She </a:t>
            </a:r>
            <a:r>
              <a:rPr lang="en-US" dirty="0"/>
              <a:t>must be excited! (</a:t>
            </a:r>
            <a:r>
              <a:rPr lang="en-US" dirty="0" err="1"/>
              <a:t>emocionada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I </a:t>
            </a:r>
            <a:r>
              <a:rPr lang="en-US" dirty="0"/>
              <a:t>wonder how old they are.</a:t>
            </a:r>
          </a:p>
          <a:p>
            <a:pPr marL="0" indent="0">
              <a:buNone/>
            </a:pPr>
            <a:r>
              <a:rPr lang="en-US" dirty="0" smtClean="0"/>
              <a:t>_____________________________ </a:t>
            </a:r>
            <a:r>
              <a:rPr lang="en-US" dirty="0"/>
              <a:t>  </a:t>
            </a:r>
          </a:p>
          <a:p>
            <a:pPr marL="0" lvl="0" indent="0">
              <a:buNone/>
            </a:pPr>
            <a:r>
              <a:rPr lang="en-US" dirty="0" smtClean="0"/>
              <a:t>3.It </a:t>
            </a:r>
            <a:r>
              <a:rPr lang="en-US" dirty="0"/>
              <a:t>is probably twelve in the afternoon.</a:t>
            </a:r>
          </a:p>
          <a:p>
            <a:pPr marL="0" indent="0">
              <a:buNone/>
            </a:pPr>
            <a:r>
              <a:rPr lang="en-US" dirty="0" smtClean="0"/>
              <a:t>_____________________________ </a:t>
            </a: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4.Why might he go to the movies alone?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already know how to express that you are going to do something in the future:</a:t>
            </a:r>
          </a:p>
          <a:p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estudiar</a:t>
            </a:r>
            <a:endParaRPr lang="en-US" dirty="0" smtClean="0"/>
          </a:p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Used to express </a:t>
            </a:r>
            <a:r>
              <a:rPr lang="en-US" b="1" dirty="0"/>
              <a:t>what “will” happen.</a:t>
            </a:r>
            <a:endParaRPr lang="en-US" dirty="0"/>
          </a:p>
          <a:p>
            <a:pPr lvl="0"/>
            <a:r>
              <a:rPr lang="en-US" dirty="0"/>
              <a:t>Used to express probability: what </a:t>
            </a:r>
            <a:r>
              <a:rPr lang="en-US" b="1" dirty="0"/>
              <a:t>“might,” “may”</a:t>
            </a:r>
            <a:r>
              <a:rPr lang="en-US" dirty="0"/>
              <a:t> happen.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-AR, -ER, and –IR regular verbs take the </a:t>
            </a:r>
            <a:r>
              <a:rPr lang="en-US" b="1" dirty="0"/>
              <a:t>same endings! </a:t>
            </a:r>
            <a:r>
              <a:rPr lang="en-US" dirty="0"/>
              <a:t>So in order to form the future tense, you take the</a:t>
            </a:r>
            <a:r>
              <a:rPr lang="en-US" b="1" dirty="0"/>
              <a:t> infinitive</a:t>
            </a:r>
            <a:r>
              <a:rPr lang="en-US" dirty="0"/>
              <a:t> and add the following endings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50168"/>
              </p:ext>
            </p:extLst>
          </p:nvPr>
        </p:nvGraphicFramePr>
        <p:xfrm>
          <a:off x="1219200" y="2362200"/>
          <a:ext cx="6629400" cy="2362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314700"/>
                <a:gridCol w="3314700"/>
              </a:tblGrid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Yo</a:t>
                      </a:r>
                      <a:r>
                        <a:rPr lang="en-US" sz="1200" b="1" dirty="0">
                          <a:effectLst/>
                        </a:rPr>
                        <a:t>    </a:t>
                      </a:r>
                      <a:r>
                        <a:rPr lang="en-US" sz="2800" b="1" dirty="0">
                          <a:effectLst/>
                        </a:rPr>
                        <a:t>-é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Nosotros  </a:t>
                      </a:r>
                      <a:r>
                        <a:rPr lang="en-US" sz="2800" b="1">
                          <a:effectLst/>
                        </a:rPr>
                        <a:t>-emos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Tú     </a:t>
                      </a:r>
                      <a:r>
                        <a:rPr lang="en-US" sz="2800" b="1">
                          <a:effectLst/>
                        </a:rPr>
                        <a:t>-ás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X  (-éis)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Él, ella, usted    </a:t>
                      </a:r>
                      <a:r>
                        <a:rPr lang="en-US" sz="2800" b="1">
                          <a:effectLst/>
                        </a:rPr>
                        <a:t>-á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Ellos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ellas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ustedes</a:t>
                      </a:r>
                      <a:r>
                        <a:rPr lang="en-US" sz="1200" b="1" dirty="0">
                          <a:effectLst/>
                        </a:rPr>
                        <a:t>     </a:t>
                      </a:r>
                      <a:r>
                        <a:rPr lang="en-US" sz="2800" b="1" dirty="0">
                          <a:effectLst/>
                        </a:rPr>
                        <a:t>-</a:t>
                      </a:r>
                      <a:r>
                        <a:rPr lang="en-US" sz="2800" b="1" dirty="0" err="1">
                          <a:effectLst/>
                        </a:rPr>
                        <a:t>án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Yo </a:t>
            </a:r>
            <a:r>
              <a:rPr lang="es-MX" dirty="0"/>
              <a:t>hablaré, tu hablarás, el hablará, nosotros hablaremos, ellas hablarán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Unos</a:t>
            </a:r>
            <a:r>
              <a:rPr lang="en-US" b="1" dirty="0"/>
              <a:t> </a:t>
            </a:r>
            <a:r>
              <a:rPr lang="en-US" b="1" dirty="0" err="1"/>
              <a:t>ejemplos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iré</a:t>
            </a:r>
            <a:r>
              <a:rPr lang="en-US" dirty="0"/>
              <a:t> </a:t>
            </a:r>
            <a:r>
              <a:rPr lang="en-US" dirty="0" err="1"/>
              <a:t>mañana</a:t>
            </a:r>
            <a:r>
              <a:rPr lang="en-US" dirty="0"/>
              <a:t> = I will go tomorrow.</a:t>
            </a:r>
          </a:p>
          <a:p>
            <a:r>
              <a:rPr lang="en-US" dirty="0"/>
              <a:t>Carlos will dine with us tonight. </a:t>
            </a:r>
            <a:r>
              <a:rPr lang="es-MX" dirty="0"/>
              <a:t>= </a:t>
            </a:r>
            <a:endParaRPr lang="es-MX" dirty="0" smtClean="0"/>
          </a:p>
          <a:p>
            <a:r>
              <a:rPr lang="es-MX" dirty="0" smtClean="0"/>
              <a:t>Carlos ____________ (cenar) con </a:t>
            </a:r>
            <a:r>
              <a:rPr lang="es-MX" dirty="0"/>
              <a:t>nosotros esta noche.</a:t>
            </a:r>
            <a:endParaRPr lang="en-US" dirty="0"/>
          </a:p>
          <a:p>
            <a:r>
              <a:rPr lang="en-US" dirty="0"/>
              <a:t>We will be uncomfortable in the rain! </a:t>
            </a:r>
            <a:r>
              <a:rPr lang="es-MX" dirty="0"/>
              <a:t>=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¡ ___________ (estar) </a:t>
            </a:r>
            <a:r>
              <a:rPr lang="es-MX" dirty="0"/>
              <a:t>incómodos en la lluvia!</a:t>
            </a:r>
            <a:endParaRPr lang="en-US" dirty="0"/>
          </a:p>
          <a:p>
            <a:r>
              <a:rPr lang="en-US" dirty="0"/>
              <a:t>Will you be attending the meeting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 ¿______________(</a:t>
            </a:r>
            <a:r>
              <a:rPr lang="en-US" dirty="0" err="1" smtClean="0"/>
              <a:t>asistir</a:t>
            </a:r>
            <a:r>
              <a:rPr lang="en-US" dirty="0" smtClean="0"/>
              <a:t>) </a:t>
            </a:r>
            <a:r>
              <a:rPr lang="es-MX" dirty="0" smtClean="0"/>
              <a:t>la </a:t>
            </a:r>
            <a:r>
              <a:rPr lang="es-MX" dirty="0"/>
              <a:t>junta?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3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O</a:t>
            </a:r>
            <a:r>
              <a:rPr lang="es-MX" b="1" dirty="0" smtClean="0"/>
              <a:t>bviamente </a:t>
            </a:r>
            <a:r>
              <a:rPr lang="es-MX" b="1" dirty="0"/>
              <a:t>hay irregulares *: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Verbs that </a:t>
            </a:r>
            <a:r>
              <a:rPr lang="en-US" b="1" dirty="0"/>
              <a:t>drop the “e”</a:t>
            </a:r>
            <a:r>
              <a:rPr lang="en-US" dirty="0"/>
              <a:t> of the infinitive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Querer</a:t>
            </a:r>
            <a:r>
              <a:rPr lang="en-US" dirty="0" smtClean="0"/>
              <a:t>: almost never used in the future!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40033"/>
              </p:ext>
            </p:extLst>
          </p:nvPr>
        </p:nvGraphicFramePr>
        <p:xfrm>
          <a:off x="609600" y="2286000"/>
          <a:ext cx="8305800" cy="2944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68600"/>
                <a:gridCol w="2768600"/>
                <a:gridCol w="2768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Verb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Dropped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Future Formation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Caber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Cabr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cabr</a:t>
                      </a:r>
                      <a:r>
                        <a:rPr lang="es-MX" sz="2400" b="1">
                          <a:effectLst/>
                        </a:rPr>
                        <a:t>é, cabrás,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Haber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Habr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</a:rPr>
                        <a:t> habré, habrás,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Poder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Podr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  podré,   podrás, </a:t>
                      </a:r>
                      <a:r>
                        <a:rPr lang="es-MX" sz="2400" b="1" dirty="0" err="1">
                          <a:effectLst/>
                        </a:rPr>
                        <a:t>etc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Querer**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Querr**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</a:rPr>
                        <a:t> querré,  querrás, etc**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Saber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Sabr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 sabré,  sabrás, </a:t>
                      </a:r>
                      <a:r>
                        <a:rPr lang="es-MX" sz="2400" b="1" dirty="0" err="1">
                          <a:effectLst/>
                        </a:rPr>
                        <a:t>etc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477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Verbs that </a:t>
            </a:r>
            <a:r>
              <a:rPr lang="en-US" b="1" dirty="0"/>
              <a:t>change the vowel</a:t>
            </a:r>
            <a:r>
              <a:rPr lang="en-US" dirty="0"/>
              <a:t> </a:t>
            </a:r>
            <a:r>
              <a:rPr lang="en-US" b="1" dirty="0"/>
              <a:t>(e or i) </a:t>
            </a:r>
            <a:r>
              <a:rPr lang="en-US" dirty="0"/>
              <a:t>of the infinitive to </a:t>
            </a:r>
            <a:r>
              <a:rPr lang="en-US" b="1" dirty="0"/>
              <a:t>“d” 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dirty="0" smtClean="0"/>
              <a:t>Verbs </a:t>
            </a:r>
            <a:r>
              <a:rPr lang="en-US" dirty="0"/>
              <a:t>that drop the </a:t>
            </a:r>
            <a:r>
              <a:rPr lang="en-US" b="1" dirty="0"/>
              <a:t>e and c</a:t>
            </a:r>
            <a:r>
              <a:rPr lang="en-US" dirty="0"/>
              <a:t> of the infinitive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92547"/>
              </p:ext>
            </p:extLst>
          </p:nvPr>
        </p:nvGraphicFramePr>
        <p:xfrm>
          <a:off x="457200" y="1524000"/>
          <a:ext cx="845820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19400"/>
                <a:gridCol w="2819400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Verb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Dropped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Future Formation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Poner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Pondr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pondr</a:t>
                      </a:r>
                      <a:r>
                        <a:rPr lang="es-MX" sz="2400">
                          <a:effectLst/>
                        </a:rPr>
                        <a:t>é, pondrás,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Salir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Saldr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saldré, saldrás,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Tener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Tendr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tendré,   tendrás,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Valer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Valdr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valdré,  valdrás, etc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Venir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Vendr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 vendré,  vendrás, </a:t>
                      </a:r>
                      <a:r>
                        <a:rPr lang="es-MX" sz="2400" dirty="0" err="1">
                          <a:effectLst/>
                        </a:rPr>
                        <a:t>etc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68962"/>
              </p:ext>
            </p:extLst>
          </p:nvPr>
        </p:nvGraphicFramePr>
        <p:xfrm>
          <a:off x="838200" y="5029200"/>
          <a:ext cx="8001000" cy="12618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667000"/>
                <a:gridCol w="2667000"/>
                <a:gridCol w="2667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Verb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Dropped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Future Formation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Decir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Dir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</a:rPr>
                        <a:t>diré,  dirás, etc.</a:t>
                      </a:r>
                      <a:endParaRPr lang="en-US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Hacer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Har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Haré, harás, etc.</a:t>
                      </a:r>
                      <a:endParaRPr lang="en-US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/>
          <a:lstStyle/>
          <a:p>
            <a:r>
              <a:rPr lang="en-US" dirty="0"/>
              <a:t>* The compounds of the irregular verbs are also irregular: </a:t>
            </a:r>
          </a:p>
          <a:p>
            <a:pPr lvl="0"/>
            <a:r>
              <a:rPr lang="en-US" dirty="0" err="1"/>
              <a:t>contener</a:t>
            </a:r>
            <a:r>
              <a:rPr lang="en-US" dirty="0"/>
              <a:t> </a:t>
            </a:r>
            <a:r>
              <a:rPr lang="en-US" dirty="0" smtClean="0"/>
              <a:t>=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/>
              <a:t>contendré</a:t>
            </a:r>
            <a:r>
              <a:rPr lang="en-US" dirty="0"/>
              <a:t> (I will contain, from “</a:t>
            </a:r>
            <a:r>
              <a:rPr lang="en-US" dirty="0" err="1"/>
              <a:t>tener</a:t>
            </a:r>
            <a:r>
              <a:rPr lang="en-US" dirty="0" smtClean="0"/>
              <a:t>.”)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satisfacer</a:t>
            </a:r>
            <a:r>
              <a:rPr lang="en-US" dirty="0"/>
              <a:t> = </a:t>
            </a:r>
            <a:r>
              <a:rPr lang="en-US" dirty="0" err="1"/>
              <a:t>satisfarán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(</a:t>
            </a:r>
            <a:r>
              <a:rPr lang="en-US" dirty="0"/>
              <a:t>They will satisfy, from “</a:t>
            </a:r>
            <a:r>
              <a:rPr lang="en-US" dirty="0" err="1"/>
              <a:t>hacer</a:t>
            </a:r>
            <a:r>
              <a:rPr lang="en-US" dirty="0"/>
              <a:t>.”)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s-MX" dirty="0" smtClean="0"/>
              <a:t>1. Mis </a:t>
            </a:r>
            <a:r>
              <a:rPr lang="es-MX" dirty="0"/>
              <a:t>padres me </a:t>
            </a:r>
            <a:r>
              <a:rPr lang="es-MX" dirty="0" smtClean="0"/>
              <a:t>________________(</a:t>
            </a:r>
            <a:r>
              <a:rPr lang="es-MX" dirty="0"/>
              <a:t>visitar) en julio.</a:t>
            </a:r>
            <a:endParaRPr lang="en-US" dirty="0"/>
          </a:p>
          <a:p>
            <a:pPr marL="0" indent="0">
              <a:buNone/>
            </a:pPr>
            <a:r>
              <a:rPr lang="es-MX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2. Tu </a:t>
            </a:r>
            <a:r>
              <a:rPr lang="es-MX" dirty="0"/>
              <a:t>horario  </a:t>
            </a:r>
            <a:r>
              <a:rPr lang="es-MX" dirty="0" smtClean="0"/>
              <a:t>____________________(</a:t>
            </a:r>
            <a:r>
              <a:rPr lang="es-MX" dirty="0"/>
              <a:t>cambiar) pronto</a:t>
            </a:r>
            <a:r>
              <a:rPr lang="es-MX" dirty="0" smtClean="0"/>
              <a:t>.</a:t>
            </a:r>
            <a:endParaRPr lang="en-US" dirty="0"/>
          </a:p>
          <a:p>
            <a:pPr marL="0" lvl="0" indent="0">
              <a:buNone/>
            </a:pPr>
            <a:r>
              <a:rPr lang="es-MX" dirty="0" smtClean="0"/>
              <a:t>3.Yo ______________________(</a:t>
            </a:r>
            <a:r>
              <a:rPr lang="es-MX" dirty="0"/>
              <a:t>comer) más tarde</a:t>
            </a:r>
            <a:r>
              <a:rPr lang="es-MX" dirty="0" smtClean="0"/>
              <a:t>.</a:t>
            </a:r>
          </a:p>
          <a:p>
            <a:pPr marL="0" lvl="0" indent="0">
              <a:buNone/>
            </a:pPr>
            <a:r>
              <a:rPr lang="es-MX" dirty="0" smtClean="0"/>
              <a:t>4. Tú y yo __________________ (hacer) la tarea.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915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El Futuro</vt:lpstr>
      <vt:lpstr>PowerPoint Presentation</vt:lpstr>
      <vt:lpstr>El futuro</vt:lpstr>
      <vt:lpstr>PowerPoint Presentation</vt:lpstr>
      <vt:lpstr>PowerPoint Presentation</vt:lpstr>
      <vt:lpstr>Obviamente hay irregulares *: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Cambiamos a la hoja de vocabulario del martes: la sección C</vt:lpstr>
      <vt:lpstr>PowerPoint Presentation</vt:lpstr>
      <vt:lpstr>PowerPoint Presentation</vt:lpstr>
      <vt:lpstr>Possibility/probability</vt:lpstr>
      <vt:lpstr>PowerPoint Presentation</vt:lpstr>
      <vt:lpstr>PowerPoint Presentation</vt:lpstr>
    </vt:vector>
  </TitlesOfParts>
  <Company>CRSD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Mentzel, Erica</dc:creator>
  <cp:lastModifiedBy>Mentzel, Erica    LHS - Staff</cp:lastModifiedBy>
  <cp:revision>15</cp:revision>
  <dcterms:created xsi:type="dcterms:W3CDTF">2012-10-21T23:35:05Z</dcterms:created>
  <dcterms:modified xsi:type="dcterms:W3CDTF">2017-03-03T22:39:07Z</dcterms:modified>
</cp:coreProperties>
</file>